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70" r:id="rId3"/>
    <p:sldMasterId id="2147483679" r:id="rId4"/>
    <p:sldMasterId id="2147483689" r:id="rId5"/>
    <p:sldMasterId id="2147483698" r:id="rId6"/>
  </p:sldMasterIdLst>
  <p:notesMasterIdLst>
    <p:notesMasterId r:id="rId83"/>
  </p:notesMasterIdLst>
  <p:sldIdLst>
    <p:sldId id="257" r:id="rId7"/>
    <p:sldId id="343" r:id="rId8"/>
    <p:sldId id="342" r:id="rId9"/>
    <p:sldId id="344" r:id="rId10"/>
    <p:sldId id="258" r:id="rId11"/>
    <p:sldId id="260" r:id="rId12"/>
    <p:sldId id="262" r:id="rId13"/>
    <p:sldId id="314" r:id="rId14"/>
    <p:sldId id="313" r:id="rId15"/>
    <p:sldId id="277" r:id="rId16"/>
    <p:sldId id="276" r:id="rId17"/>
    <p:sldId id="319" r:id="rId18"/>
    <p:sldId id="275" r:id="rId19"/>
    <p:sldId id="279" r:id="rId20"/>
    <p:sldId id="345"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324" r:id="rId34"/>
    <p:sldId id="292" r:id="rId35"/>
    <p:sldId id="293" r:id="rId36"/>
    <p:sldId id="294" r:id="rId37"/>
    <p:sldId id="295" r:id="rId38"/>
    <p:sldId id="296" r:id="rId39"/>
    <p:sldId id="272" r:id="rId40"/>
    <p:sldId id="350" r:id="rId41"/>
    <p:sldId id="326" r:id="rId42"/>
    <p:sldId id="327" r:id="rId43"/>
    <p:sldId id="298" r:id="rId44"/>
    <p:sldId id="300" r:id="rId45"/>
    <p:sldId id="325" r:id="rId46"/>
    <p:sldId id="346" r:id="rId47"/>
    <p:sldId id="274" r:id="rId48"/>
    <p:sldId id="328" r:id="rId49"/>
    <p:sldId id="329" r:id="rId50"/>
    <p:sldId id="330" r:id="rId51"/>
    <p:sldId id="331" r:id="rId52"/>
    <p:sldId id="332" r:id="rId53"/>
    <p:sldId id="333" r:id="rId54"/>
    <p:sldId id="334" r:id="rId55"/>
    <p:sldId id="335" r:id="rId56"/>
    <p:sldId id="336" r:id="rId57"/>
    <p:sldId id="269" r:id="rId58"/>
    <p:sldId id="303" r:id="rId59"/>
    <p:sldId id="304" r:id="rId60"/>
    <p:sldId id="306" r:id="rId61"/>
    <p:sldId id="307" r:id="rId62"/>
    <p:sldId id="308" r:id="rId63"/>
    <p:sldId id="309" r:id="rId64"/>
    <p:sldId id="310" r:id="rId65"/>
    <p:sldId id="347" r:id="rId66"/>
    <p:sldId id="311" r:id="rId67"/>
    <p:sldId id="312" r:id="rId68"/>
    <p:sldId id="299" r:id="rId69"/>
    <p:sldId id="271" r:id="rId70"/>
    <p:sldId id="320" r:id="rId71"/>
    <p:sldId id="270" r:id="rId72"/>
    <p:sldId id="340" r:id="rId73"/>
    <p:sldId id="341" r:id="rId74"/>
    <p:sldId id="268" r:id="rId75"/>
    <p:sldId id="267" r:id="rId76"/>
    <p:sldId id="266" r:id="rId77"/>
    <p:sldId id="321" r:id="rId78"/>
    <p:sldId id="315" r:id="rId79"/>
    <p:sldId id="316" r:id="rId80"/>
    <p:sldId id="317" r:id="rId81"/>
    <p:sldId id="34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ED2"/>
    <a:srgbClr val="F1C1E2"/>
    <a:srgbClr val="12FE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49"/>
    <p:restoredTop sz="94694"/>
  </p:normalViewPr>
  <p:slideViewPr>
    <p:cSldViewPr snapToGrid="0" snapToObjects="1">
      <p:cViewPr varScale="1">
        <p:scale>
          <a:sx n="107" d="100"/>
          <a:sy n="107"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607A0-BE1D-1B4B-814D-6ED7BEA309E0}" type="datetimeFigureOut">
              <a:rPr lang="en-US" smtClean="0"/>
              <a:t>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AB497-D8D4-8041-A778-7A65D6381A38}" type="slidenum">
              <a:rPr lang="en-US" smtClean="0"/>
              <a:t>‹#›</a:t>
            </a:fld>
            <a:endParaRPr lang="en-US"/>
          </a:p>
        </p:txBody>
      </p:sp>
    </p:spTree>
    <p:extLst>
      <p:ext uri="{BB962C8B-B14F-4D97-AF65-F5344CB8AC3E}">
        <p14:creationId xmlns:p14="http://schemas.microsoft.com/office/powerpoint/2010/main" val="345183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rtl="0"/>
            <a:r>
              <a:rPr lang="en-US" sz="1200" b="0" i="0" u="none" strike="noStrike" cap="none">
                <a:solidFill>
                  <a:schemeClr val="dk1"/>
                </a:solidFill>
                <a:effectLst/>
                <a:latin typeface="Calibri"/>
                <a:ea typeface="Calibri"/>
                <a:cs typeface="Calibri"/>
                <a:sym typeface="Calibri"/>
              </a:rPr>
              <a:t>NOTE: Background image can be used as is or changed for a particular presentation in the “Slide Master” button found under the “View” tab.  </a:t>
            </a:r>
            <a:endParaRPr lang="en-US" b="0" dirty="0">
              <a:effectLst/>
            </a:endParaRPr>
          </a:p>
        </p:txBody>
      </p:sp>
      <p:sp>
        <p:nvSpPr>
          <p:cNvPr id="131" name="Google Shape;131;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daba9b056_6_2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10daba9b056_6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daba9b056_6_4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10daba9b056_6_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49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daba9b056_6_2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10daba9b056_6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daba9b056_6_2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10daba9b056_6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58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0daba9b056_6_738: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52" name="Google Shape;852;g10daba9b056_6_73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daba9b056_6_754: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9" name="Google Shape;869;g10daba9b056_6_75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daba9b056_6_7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g10daba9b056_6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0daba9b056_6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10daba9b056_6_7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daba9b056_6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g10daba9b056_6_7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daba9b056_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0daba9b056_6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134795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daba9b056_6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10daba9b056_6_7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0daba9b056_6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g10daba9b056_6_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0da5d605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g10da5d605b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daba9b056_6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g10daba9b056_6_7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0daba9b056_6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10daba9b056_6_8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daba9b056_6_2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10daba9b056_6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62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548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1511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931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78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daba9b056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0daba9b056_6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2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531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7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1158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22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525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37402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0daba9b056_6_8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10daba9b056_6_8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0daba9b056_6_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g10daba9b056_6_8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daba9b056_6_6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g10daba9b056_6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68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daba9b056_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0daba9b056_6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3462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0daba9b056_6_2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10daba9b056_6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daba9b056_6_6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g10daba9b056_6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daba9b056_6_6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g10daba9b056_6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37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143981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7"/>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4935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963084" y="4406916"/>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L="914400" marR="0" lvl="1" indent="-228600" algn="l"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2pPr>
            <a:lvl3pPr marL="1371600" marR="0" lvl="2" indent="-228600" algn="l"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3pPr>
            <a:lvl4pPr marL="1828800" marR="0" lvl="3"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4pPr>
            <a:lvl5pPr marL="2286000" marR="0" lvl="4"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L="2743200" marR="0" lvl="5"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6pPr>
            <a:lvl7pPr marL="3200400" marR="0" lvl="6"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7pPr>
            <a:lvl8pPr marL="3657600" marR="0" lvl="7"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8pPr>
            <a:lvl9pPr marL="4114800" marR="0" lvl="8"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5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10"/>
          <p:cNvSpPr txBox="1">
            <a:spLocks noGrp="1"/>
          </p:cNvSpPr>
          <p:nvPr>
            <p:ph type="body" idx="1"/>
          </p:nvPr>
        </p:nvSpPr>
        <p:spPr>
          <a:xfrm>
            <a:off x="609602" y="1535119"/>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43" name="Google Shape;43;p10"/>
          <p:cNvSpPr txBox="1">
            <a:spLocks noGrp="1"/>
          </p:cNvSpPr>
          <p:nvPr>
            <p:ph type="body" idx="2"/>
          </p:nvPr>
        </p:nvSpPr>
        <p:spPr>
          <a:xfrm>
            <a:off x="609602" y="2174875"/>
            <a:ext cx="5386917"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
        <p:nvSpPr>
          <p:cNvPr id="44" name="Google Shape;44;p10"/>
          <p:cNvSpPr txBox="1">
            <a:spLocks noGrp="1"/>
          </p:cNvSpPr>
          <p:nvPr>
            <p:ph type="body" idx="3"/>
          </p:nvPr>
        </p:nvSpPr>
        <p:spPr>
          <a:xfrm>
            <a:off x="6193380" y="1535119"/>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45" name="Google Shape;45;p10"/>
          <p:cNvSpPr txBox="1">
            <a:spLocks noGrp="1"/>
          </p:cNvSpPr>
          <p:nvPr>
            <p:ph type="body" idx="4"/>
          </p:nvPr>
        </p:nvSpPr>
        <p:spPr>
          <a:xfrm>
            <a:off x="6193380" y="2174875"/>
            <a:ext cx="5389033"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086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15091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2327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609605" y="273064"/>
            <a:ext cx="4011084"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1765"/>
              <a:buFont typeface="Helvetica Neue"/>
              <a:buNone/>
              <a:defRPr sz="1765"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13"/>
          <p:cNvSpPr txBox="1">
            <a:spLocks noGrp="1"/>
          </p:cNvSpPr>
          <p:nvPr>
            <p:ph type="body" idx="1"/>
          </p:nvPr>
        </p:nvSpPr>
        <p:spPr>
          <a:xfrm>
            <a:off x="4766733" y="273067"/>
            <a:ext cx="6815667" cy="585311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2"/>
          </p:nvPr>
        </p:nvSpPr>
        <p:spPr>
          <a:xfrm>
            <a:off x="609605" y="1435104"/>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6475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2389717" y="4800615"/>
            <a:ext cx="7315200" cy="566739"/>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1765"/>
              <a:buFont typeface="Helvetica Neue"/>
              <a:buNone/>
              <a:defRPr sz="1765"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4"/>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565"/>
              </a:spcBef>
              <a:spcAft>
                <a:spcPts val="0"/>
              </a:spcAft>
              <a:buClr>
                <a:schemeClr val="dk1"/>
              </a:buClr>
              <a:buSzPts val="2824"/>
              <a:buFont typeface="Arial"/>
              <a:buNone/>
              <a:defRPr sz="2824" b="0" i="0" u="none" strike="noStrike" cap="none">
                <a:solidFill>
                  <a:schemeClr val="dk1"/>
                </a:solidFill>
                <a:latin typeface="Helvetica Neue"/>
                <a:ea typeface="Helvetica Neue"/>
                <a:cs typeface="Helvetica Neue"/>
                <a:sym typeface="Helvetica Neue"/>
              </a:defRPr>
            </a:lvl1pPr>
            <a:lvl2pPr marR="0" lvl="1" algn="l" rtl="0">
              <a:spcBef>
                <a:spcPts val="494"/>
              </a:spcBef>
              <a:spcAft>
                <a:spcPts val="0"/>
              </a:spcAft>
              <a:buClr>
                <a:schemeClr val="dk1"/>
              </a:buClr>
              <a:buSzPts val="2471"/>
              <a:buFont typeface="Arial"/>
              <a:buNone/>
              <a:defRPr sz="2471" b="0" i="0" u="none" strike="noStrike" cap="none">
                <a:solidFill>
                  <a:schemeClr val="dk1"/>
                </a:solidFill>
                <a:latin typeface="Helvetica Neue"/>
                <a:ea typeface="Helvetica Neue"/>
                <a:cs typeface="Helvetica Neue"/>
                <a:sym typeface="Helvetica Neue"/>
              </a:defRPr>
            </a:lvl2pPr>
            <a:lvl3pPr marR="0" lvl="2" algn="l" rtl="0">
              <a:spcBef>
                <a:spcPts val="424"/>
              </a:spcBef>
              <a:spcAft>
                <a:spcPts val="0"/>
              </a:spcAft>
              <a:buClr>
                <a:schemeClr val="dk1"/>
              </a:buClr>
              <a:buSzPts val="2118"/>
              <a:buFont typeface="Arial"/>
              <a:buNone/>
              <a:defRPr sz="2118" b="0" i="0" u="none" strike="noStrike" cap="none">
                <a:solidFill>
                  <a:schemeClr val="dk1"/>
                </a:solidFill>
                <a:latin typeface="Helvetica Neue"/>
                <a:ea typeface="Helvetica Neue"/>
                <a:cs typeface="Helvetica Neue"/>
                <a:sym typeface="Helvetica Neue"/>
              </a:defRPr>
            </a:lvl3pPr>
            <a:lvl4pPr marR="0" lvl="3"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4pPr>
            <a:lvl5pPr marR="0" lvl="4"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5pPr>
            <a:lvl6pPr marR="0" lvl="5"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6pPr>
            <a:lvl7pPr marR="0" lvl="6"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7pPr>
            <a:lvl8pPr marR="0" lvl="7"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8pPr>
            <a:lvl9pPr marR="0" lvl="8"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1"/>
          </p:nvPr>
        </p:nvSpPr>
        <p:spPr>
          <a:xfrm>
            <a:off x="2389717" y="5367352"/>
            <a:ext cx="7315200" cy="8048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1497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6"/>
          <p:cNvSpPr txBox="1">
            <a:spLocks noGrp="1"/>
          </p:cNvSpPr>
          <p:nvPr>
            <p:ph type="body" idx="1"/>
          </p:nvPr>
        </p:nvSpPr>
        <p:spPr>
          <a:xfrm>
            <a:off x="609600" y="1600207"/>
            <a:ext cx="5384800" cy="452596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6pPr>
            <a:lvl7pPr marL="3200400" marR="0" lvl="6"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7pPr>
            <a:lvl8pPr marL="3657600" marR="0" lvl="7"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8pPr>
            <a:lvl9pPr marL="4114800" marR="0" lvl="8"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2"/>
          </p:nvPr>
        </p:nvSpPr>
        <p:spPr>
          <a:xfrm>
            <a:off x="6197600" y="1600207"/>
            <a:ext cx="5384800" cy="452596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6pPr>
            <a:lvl7pPr marL="3200400" marR="0" lvl="6"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7pPr>
            <a:lvl8pPr marL="3657600" marR="0" lvl="7"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8pPr>
            <a:lvl9pPr marL="4114800" marR="0" lvl="8"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238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5"/>
        <p:cNvGrpSpPr/>
        <p:nvPr/>
      </p:nvGrpSpPr>
      <p:grpSpPr>
        <a:xfrm>
          <a:off x="0" y="0"/>
          <a:ext cx="0" cy="0"/>
          <a:chOff x="0" y="0"/>
          <a:chExt cx="0" cy="0"/>
        </a:xfrm>
      </p:grpSpPr>
      <p:sp>
        <p:nvSpPr>
          <p:cNvPr id="66" name="Google Shape;66;p17"/>
          <p:cNvSpPr txBox="1">
            <a:spLocks noGrp="1"/>
          </p:cNvSpPr>
          <p:nvPr>
            <p:ph type="ctrTitle"/>
          </p:nvPr>
        </p:nvSpPr>
        <p:spPr>
          <a:xfrm>
            <a:off x="914400" y="2130440"/>
            <a:ext cx="10363200" cy="1470025"/>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7"/>
          <p:cNvSpPr txBox="1">
            <a:spLocks noGrp="1"/>
          </p:cNvSpPr>
          <p:nvPr>
            <p:ph type="subTitle" idx="1"/>
          </p:nvPr>
        </p:nvSpPr>
        <p:spPr>
          <a:xfrm>
            <a:off x="1828800" y="3611556"/>
            <a:ext cx="8534400" cy="1752600"/>
          </a:xfrm>
          <a:prstGeom prst="rect">
            <a:avLst/>
          </a:prstGeom>
          <a:noFill/>
          <a:ln>
            <a:noFill/>
          </a:ln>
        </p:spPr>
        <p:txBody>
          <a:bodyPr spcFirstLastPara="1" wrap="square" lIns="91425" tIns="45700" rIns="91425" bIns="45700" anchor="t" anchorCtr="0"/>
          <a:lstStyle>
            <a:lvl1pPr marR="0" lvl="0"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R="0" lvl="1"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2pPr>
            <a:lvl3pPr marR="0" lvl="2" algn="ctr"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3pPr>
            <a:lvl4pPr marR="0" lvl="3" algn="ctr"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4pPr>
            <a:lvl5pPr marR="0" lvl="4" algn="ctr"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R="0" lvl="5"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6pPr>
            <a:lvl7pPr marR="0" lvl="6"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7pPr>
            <a:lvl8pPr marR="0" lvl="7"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8pPr>
            <a:lvl9pPr marR="0" lvl="8"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8551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8"/>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1000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609600" y="274639"/>
            <a:ext cx="10972800" cy="1143200"/>
          </a:xfrm>
          <a:prstGeom prst="rect">
            <a:avLst/>
          </a:prstGeom>
          <a:noFill/>
          <a:ln>
            <a:noFill/>
          </a:ln>
        </p:spPr>
        <p:txBody>
          <a:bodyPr spcFirstLastPara="1" wrap="square" lIns="51425" tIns="25700" rIns="51425" bIns="25700" anchor="ctr" anchorCtr="0">
            <a:noAutofit/>
          </a:bodyPr>
          <a:lstStyle>
            <a:lvl1pPr marR="0" lvl="0" algn="ctr">
              <a:lnSpc>
                <a:spcPct val="100000"/>
              </a:lnSpc>
              <a:spcBef>
                <a:spcPts val="0"/>
              </a:spcBef>
              <a:spcAft>
                <a:spcPts val="0"/>
              </a:spcAft>
              <a:buClr>
                <a:schemeClr val="dk1"/>
              </a:buClr>
              <a:buSzPts val="14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97" name="Google Shape;97;p24"/>
          <p:cNvSpPr txBox="1">
            <a:spLocks noGrp="1"/>
          </p:cNvSpPr>
          <p:nvPr>
            <p:ph type="body" idx="1"/>
          </p:nvPr>
        </p:nvSpPr>
        <p:spPr>
          <a:xfrm>
            <a:off x="609600" y="1600205"/>
            <a:ext cx="10972800" cy="4318800"/>
          </a:xfrm>
          <a:prstGeom prst="rect">
            <a:avLst/>
          </a:prstGeom>
          <a:noFill/>
          <a:ln>
            <a:noFill/>
          </a:ln>
        </p:spPr>
        <p:txBody>
          <a:bodyPr spcFirstLastPara="1" wrap="square" lIns="51425" tIns="25700" rIns="51425" bIns="25700" anchor="t" anchorCtr="0">
            <a:noAutofit/>
          </a:bodyPr>
          <a:lstStyle>
            <a:lvl1pPr marL="609585" marR="0" lvl="0" indent="-406390" algn="l">
              <a:lnSpc>
                <a:spcPct val="100000"/>
              </a:lnSpc>
              <a:spcBef>
                <a:spcPts val="400"/>
              </a:spcBef>
              <a:spcAft>
                <a:spcPts val="0"/>
              </a:spcAft>
              <a:buClr>
                <a:schemeClr val="dk1"/>
              </a:buClr>
              <a:buSzPts val="1200"/>
              <a:buFont typeface="Arial"/>
              <a:buChar char="•"/>
              <a:defRPr sz="2133" b="0" i="0" u="none" strike="noStrike" cap="none">
                <a:solidFill>
                  <a:schemeClr val="dk1"/>
                </a:solidFill>
                <a:latin typeface="Helvetica Neue"/>
                <a:ea typeface="Helvetica Neue"/>
                <a:cs typeface="Helvetica Neue"/>
                <a:sym typeface="Helvetica Neue"/>
              </a:defRPr>
            </a:lvl1pPr>
            <a:lvl2pPr marL="1219170" marR="0" lvl="1"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Helvetica Neue"/>
                <a:ea typeface="Helvetica Neue"/>
                <a:cs typeface="Helvetica Neue"/>
                <a:sym typeface="Helvetica Neue"/>
              </a:defRPr>
            </a:lvl2pPr>
            <a:lvl3pPr marL="1828754" marR="0" lvl="2" indent="-380990" algn="l">
              <a:lnSpc>
                <a:spcPct val="100000"/>
              </a:lnSpc>
              <a:spcBef>
                <a:spcPts val="267"/>
              </a:spcBef>
              <a:spcAft>
                <a:spcPts val="0"/>
              </a:spcAft>
              <a:buClr>
                <a:schemeClr val="dk1"/>
              </a:buClr>
              <a:buSzPts val="900"/>
              <a:buFont typeface="Arial"/>
              <a:buChar char="•"/>
              <a:defRPr sz="1600" b="0" i="0" u="none" strike="noStrike" cap="none">
                <a:solidFill>
                  <a:schemeClr val="dk1"/>
                </a:solidFill>
                <a:latin typeface="Helvetica Neue"/>
                <a:ea typeface="Helvetica Neue"/>
                <a:cs typeface="Helvetica Neue"/>
                <a:sym typeface="Helvetica Neue"/>
              </a:defRPr>
            </a:lvl3pPr>
            <a:lvl4pPr marL="2438339" marR="0" lvl="3"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Helvetica Neue"/>
                <a:ea typeface="Helvetica Neue"/>
                <a:cs typeface="Helvetica Neue"/>
                <a:sym typeface="Helvetica Neue"/>
              </a:defRPr>
            </a:lvl4pPr>
            <a:lvl5pPr marL="3047924" marR="0" lvl="4" indent="-364058" algn="l">
              <a:lnSpc>
                <a:spcPct val="100000"/>
              </a:lnSpc>
              <a:spcBef>
                <a:spcPts val="267"/>
              </a:spcBef>
              <a:spcAft>
                <a:spcPts val="0"/>
              </a:spcAft>
              <a:buClr>
                <a:schemeClr val="dk1"/>
              </a:buClr>
              <a:buSzPts val="700"/>
              <a:buFont typeface="Arial"/>
              <a:buChar char="»"/>
              <a:defRPr sz="1200" b="0" i="0" u="none" strike="noStrike" cap="none">
                <a:solidFill>
                  <a:schemeClr val="dk1"/>
                </a:solidFill>
                <a:latin typeface="Helvetica Neue"/>
                <a:ea typeface="Helvetica Neue"/>
                <a:cs typeface="Helvetica Neue"/>
                <a:sym typeface="Helvetica Neue"/>
              </a:defRPr>
            </a:lvl5pPr>
            <a:lvl6pPr marL="3657509" marR="0" lvl="5"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6pPr>
            <a:lvl7pPr marL="4267093" marR="0" lvl="6"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7pPr>
            <a:lvl8pPr marL="4876678" marR="0" lvl="7"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8pPr>
            <a:lvl9pPr marL="5486263" marR="0" lvl="8"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55530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963084" y="4406916"/>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471"/>
              <a:buFont typeface="Helvetica Neue"/>
              <a:buNone/>
              <a:defRPr sz="2471"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L="914400" marR="0" lvl="1" indent="-228600" algn="l"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2pPr>
            <a:lvl3pPr marL="1371600" marR="0" lvl="2" indent="-228600" algn="l"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3pPr>
            <a:lvl4pPr marL="1828800" marR="0" lvl="3"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4pPr>
            <a:lvl5pPr marL="2286000" marR="0" lvl="4"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L="2743200" marR="0" lvl="5"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6pPr>
            <a:lvl7pPr marL="3200400" marR="0" lvl="6"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7pPr>
            <a:lvl8pPr marL="3657600" marR="0" lvl="7"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8pPr>
            <a:lvl9pPr marL="4114800" marR="0" lvl="8"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945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20"/>
          <p:cNvSpPr txBox="1">
            <a:spLocks noGrp="1"/>
          </p:cNvSpPr>
          <p:nvPr>
            <p:ph type="body" idx="1"/>
          </p:nvPr>
        </p:nvSpPr>
        <p:spPr>
          <a:xfrm>
            <a:off x="609602" y="1535119"/>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77" name="Google Shape;77;p20"/>
          <p:cNvSpPr txBox="1">
            <a:spLocks noGrp="1"/>
          </p:cNvSpPr>
          <p:nvPr>
            <p:ph type="body" idx="2"/>
          </p:nvPr>
        </p:nvSpPr>
        <p:spPr>
          <a:xfrm>
            <a:off x="609602" y="2174875"/>
            <a:ext cx="5386917"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
        <p:nvSpPr>
          <p:cNvPr id="78" name="Google Shape;78;p20"/>
          <p:cNvSpPr txBox="1">
            <a:spLocks noGrp="1"/>
          </p:cNvSpPr>
          <p:nvPr>
            <p:ph type="body" idx="3"/>
          </p:nvPr>
        </p:nvSpPr>
        <p:spPr>
          <a:xfrm>
            <a:off x="6193380" y="1535119"/>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79" name="Google Shape;79;p20"/>
          <p:cNvSpPr txBox="1">
            <a:spLocks noGrp="1"/>
          </p:cNvSpPr>
          <p:nvPr>
            <p:ph type="body" idx="4"/>
          </p:nvPr>
        </p:nvSpPr>
        <p:spPr>
          <a:xfrm>
            <a:off x="6193380" y="2174875"/>
            <a:ext cx="5389033"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7978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6869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86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609605" y="273064"/>
            <a:ext cx="4011084"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1765"/>
              <a:buFont typeface="Helvetica Neue"/>
              <a:buNone/>
              <a:defRPr sz="1765"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Google Shape;85;p23"/>
          <p:cNvSpPr txBox="1">
            <a:spLocks noGrp="1"/>
          </p:cNvSpPr>
          <p:nvPr>
            <p:ph type="body" idx="1"/>
          </p:nvPr>
        </p:nvSpPr>
        <p:spPr>
          <a:xfrm>
            <a:off x="4766733" y="273067"/>
            <a:ext cx="6815667" cy="585311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86" name="Google Shape;86;p23"/>
          <p:cNvSpPr txBox="1">
            <a:spLocks noGrp="1"/>
          </p:cNvSpPr>
          <p:nvPr>
            <p:ph type="body" idx="2"/>
          </p:nvPr>
        </p:nvSpPr>
        <p:spPr>
          <a:xfrm>
            <a:off x="609605" y="1435104"/>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5392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2389717" y="4800615"/>
            <a:ext cx="7315200" cy="566739"/>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1765"/>
              <a:buFont typeface="Helvetica Neue"/>
              <a:buNone/>
              <a:defRPr sz="1765"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24"/>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565"/>
              </a:spcBef>
              <a:spcAft>
                <a:spcPts val="0"/>
              </a:spcAft>
              <a:buClr>
                <a:schemeClr val="dk1"/>
              </a:buClr>
              <a:buSzPts val="2824"/>
              <a:buFont typeface="Arial"/>
              <a:buNone/>
              <a:defRPr sz="2824" b="0" i="0" u="none" strike="noStrike" cap="none">
                <a:solidFill>
                  <a:schemeClr val="dk1"/>
                </a:solidFill>
                <a:latin typeface="Helvetica Neue"/>
                <a:ea typeface="Helvetica Neue"/>
                <a:cs typeface="Helvetica Neue"/>
                <a:sym typeface="Helvetica Neue"/>
              </a:defRPr>
            </a:lvl1pPr>
            <a:lvl2pPr marR="0" lvl="1" algn="l" rtl="0">
              <a:spcBef>
                <a:spcPts val="494"/>
              </a:spcBef>
              <a:spcAft>
                <a:spcPts val="0"/>
              </a:spcAft>
              <a:buClr>
                <a:schemeClr val="dk1"/>
              </a:buClr>
              <a:buSzPts val="2471"/>
              <a:buFont typeface="Arial"/>
              <a:buNone/>
              <a:defRPr sz="2471" b="0" i="0" u="none" strike="noStrike" cap="none">
                <a:solidFill>
                  <a:schemeClr val="dk1"/>
                </a:solidFill>
                <a:latin typeface="Helvetica Neue"/>
                <a:ea typeface="Helvetica Neue"/>
                <a:cs typeface="Helvetica Neue"/>
                <a:sym typeface="Helvetica Neue"/>
              </a:defRPr>
            </a:lvl2pPr>
            <a:lvl3pPr marR="0" lvl="2" algn="l" rtl="0">
              <a:spcBef>
                <a:spcPts val="424"/>
              </a:spcBef>
              <a:spcAft>
                <a:spcPts val="0"/>
              </a:spcAft>
              <a:buClr>
                <a:schemeClr val="dk1"/>
              </a:buClr>
              <a:buSzPts val="2118"/>
              <a:buFont typeface="Arial"/>
              <a:buNone/>
              <a:defRPr sz="2118" b="0" i="0" u="none" strike="noStrike" cap="none">
                <a:solidFill>
                  <a:schemeClr val="dk1"/>
                </a:solidFill>
                <a:latin typeface="Helvetica Neue"/>
                <a:ea typeface="Helvetica Neue"/>
                <a:cs typeface="Helvetica Neue"/>
                <a:sym typeface="Helvetica Neue"/>
              </a:defRPr>
            </a:lvl3pPr>
            <a:lvl4pPr marR="0" lvl="3"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4pPr>
            <a:lvl5pPr marR="0" lvl="4"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5pPr>
            <a:lvl6pPr marR="0" lvl="5"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6pPr>
            <a:lvl7pPr marR="0" lvl="6"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7pPr>
            <a:lvl8pPr marR="0" lvl="7"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8pPr>
            <a:lvl9pPr marR="0" lvl="8"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90" name="Google Shape;90;p24"/>
          <p:cNvSpPr txBox="1">
            <a:spLocks noGrp="1"/>
          </p:cNvSpPr>
          <p:nvPr>
            <p:ph type="body" idx="1"/>
          </p:nvPr>
        </p:nvSpPr>
        <p:spPr>
          <a:xfrm>
            <a:off x="2389717" y="5367352"/>
            <a:ext cx="7315200" cy="8048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018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609600" y="274639"/>
            <a:ext cx="10972800" cy="11430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dk1"/>
              </a:buClr>
              <a:buSzPts val="19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27" name="Google Shape;127;p32"/>
          <p:cNvSpPr txBox="1">
            <a:spLocks noGrp="1"/>
          </p:cNvSpPr>
          <p:nvPr>
            <p:ph type="body" idx="1"/>
          </p:nvPr>
        </p:nvSpPr>
        <p:spPr>
          <a:xfrm>
            <a:off x="609600" y="1600204"/>
            <a:ext cx="10972800" cy="4318737"/>
          </a:xfrm>
          <a:prstGeom prst="rect">
            <a:avLst/>
          </a:prstGeom>
          <a:noFill/>
          <a:ln>
            <a:noFill/>
          </a:ln>
        </p:spPr>
        <p:txBody>
          <a:bodyPr spcFirstLastPara="1" wrap="square" lIns="68575" tIns="34275" rIns="68575" bIns="34275" anchor="t" anchorCtr="0">
            <a:noAutofit/>
          </a:bodyPr>
          <a:lstStyle>
            <a:lvl1pPr marL="609585" marR="0" lvl="0" indent="-440256" algn="l">
              <a:lnSpc>
                <a:spcPct val="100000"/>
              </a:lnSpc>
              <a:spcBef>
                <a:spcPts val="400"/>
              </a:spcBef>
              <a:spcAft>
                <a:spcPts val="0"/>
              </a:spcAft>
              <a:buClr>
                <a:schemeClr val="dk1"/>
              </a:buClr>
              <a:buSzPts val="1600"/>
              <a:buFont typeface="Arial"/>
              <a:buChar char="•"/>
              <a:defRPr sz="2133" b="0" i="0" u="none" strike="noStrike" cap="none">
                <a:solidFill>
                  <a:schemeClr val="dk1"/>
                </a:solidFill>
                <a:latin typeface="Helvetica Neue"/>
                <a:ea typeface="Helvetica Neue"/>
                <a:cs typeface="Helvetica Neue"/>
                <a:sym typeface="Helvetica Neue"/>
              </a:defRPr>
            </a:lvl1pPr>
            <a:lvl2pPr marL="1219170" marR="0" lvl="1"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2pPr>
            <a:lvl3pPr marL="1828754" marR="0" lvl="2"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3pPr>
            <a:lvl4pPr marL="2438339" marR="0" lvl="3"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4pPr>
            <a:lvl5pPr marL="3047924" marR="0" lvl="4"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5pPr>
            <a:lvl6pPr marL="3657509" marR="0" lvl="5"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6pPr>
            <a:lvl7pPr marL="4267093" marR="0" lvl="6"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7pPr>
            <a:lvl8pPr marL="4876678" marR="0" lvl="7"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8pPr>
            <a:lvl9pPr marL="5486263" marR="0" lvl="8"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908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8"/>
        <p:cNvGrpSpPr/>
        <p:nvPr/>
      </p:nvGrpSpPr>
      <p:grpSpPr>
        <a:xfrm>
          <a:off x="0" y="0"/>
          <a:ext cx="0" cy="0"/>
          <a:chOff x="0" y="0"/>
          <a:chExt cx="0" cy="0"/>
        </a:xfrm>
      </p:grpSpPr>
      <p:sp>
        <p:nvSpPr>
          <p:cNvPr id="129" name="Google Shape;129;p33"/>
          <p:cNvSpPr txBox="1">
            <a:spLocks noGrp="1"/>
          </p:cNvSpPr>
          <p:nvPr>
            <p:ph type="ctrTitle"/>
          </p:nvPr>
        </p:nvSpPr>
        <p:spPr>
          <a:xfrm>
            <a:off x="914400" y="2130441"/>
            <a:ext cx="10363200" cy="1470025"/>
          </a:xfrm>
          <a:prstGeom prst="rect">
            <a:avLst/>
          </a:prstGeom>
          <a:noFill/>
          <a:ln>
            <a:noFill/>
          </a:ln>
        </p:spPr>
        <p:txBody>
          <a:bodyPr spcFirstLastPara="1" wrap="square" lIns="68575" tIns="34275" rIns="68575" bIns="34275" anchor="b" anchorCtr="0">
            <a:noAutofit/>
          </a:bodyPr>
          <a:lstStyle>
            <a:lvl1pPr marR="0" lvl="0" algn="ctr">
              <a:lnSpc>
                <a:spcPct val="100000"/>
              </a:lnSpc>
              <a:spcBef>
                <a:spcPts val="0"/>
              </a:spcBef>
              <a:spcAft>
                <a:spcPts val="0"/>
              </a:spcAft>
              <a:buClr>
                <a:schemeClr val="dk1"/>
              </a:buClr>
              <a:buSzPts val="19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30" name="Google Shape;130;p33"/>
          <p:cNvSpPr txBox="1">
            <a:spLocks noGrp="1"/>
          </p:cNvSpPr>
          <p:nvPr>
            <p:ph type="subTitle" idx="1"/>
          </p:nvPr>
        </p:nvSpPr>
        <p:spPr>
          <a:xfrm>
            <a:off x="1828800" y="3611556"/>
            <a:ext cx="8534400" cy="1752600"/>
          </a:xfrm>
          <a:prstGeom prst="rect">
            <a:avLst/>
          </a:prstGeom>
          <a:noFill/>
          <a:ln>
            <a:noFill/>
          </a:ln>
        </p:spPr>
        <p:txBody>
          <a:bodyPr spcFirstLastPara="1" wrap="square" lIns="68575" tIns="34275" rIns="68575" bIns="34275" anchor="t" anchorCtr="0">
            <a:noAutofit/>
          </a:bodyPr>
          <a:lstStyle>
            <a:lvl1pPr marR="0" lvl="0"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1pPr>
            <a:lvl2pPr marR="0" lvl="1"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2pPr>
            <a:lvl3pPr marR="0" lvl="2" algn="ctr">
              <a:lnSpc>
                <a:spcPct val="100000"/>
              </a:lnSpc>
              <a:spcBef>
                <a:spcPts val="267"/>
              </a:spcBef>
              <a:spcAft>
                <a:spcPts val="0"/>
              </a:spcAft>
              <a:buClr>
                <a:srgbClr val="9E9E9E"/>
              </a:buClr>
              <a:buSzPts val="1200"/>
              <a:buFont typeface="Arial"/>
              <a:buNone/>
              <a:defRPr sz="1600" b="0" i="0" u="none" strike="noStrike" cap="none">
                <a:solidFill>
                  <a:srgbClr val="9E9E9E"/>
                </a:solidFill>
                <a:latin typeface="Helvetica Neue"/>
                <a:ea typeface="Helvetica Neue"/>
                <a:cs typeface="Helvetica Neue"/>
                <a:sym typeface="Helvetica Neue"/>
              </a:defRPr>
            </a:lvl3pPr>
            <a:lvl4pPr marR="0" lvl="3" algn="ctr">
              <a:lnSpc>
                <a:spcPct val="100000"/>
              </a:lnSpc>
              <a:spcBef>
                <a:spcPts val="267"/>
              </a:spcBef>
              <a:spcAft>
                <a:spcPts val="0"/>
              </a:spcAft>
              <a:buClr>
                <a:srgbClr val="9E9E9E"/>
              </a:buClr>
              <a:buSzPts val="1100"/>
              <a:buFont typeface="Arial"/>
              <a:buNone/>
              <a:defRPr sz="1467" b="0" i="0" u="none" strike="noStrike" cap="none">
                <a:solidFill>
                  <a:srgbClr val="9E9E9E"/>
                </a:solidFill>
                <a:latin typeface="Helvetica Neue"/>
                <a:ea typeface="Helvetica Neue"/>
                <a:cs typeface="Helvetica Neue"/>
                <a:sym typeface="Helvetica Neue"/>
              </a:defRPr>
            </a:lvl4pPr>
            <a:lvl5pPr marR="0" lvl="4" algn="ctr">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5pPr>
            <a:lvl6pPr marR="0" lvl="5"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6pPr>
            <a:lvl7pPr marR="0" lvl="6"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7pPr>
            <a:lvl8pPr marR="0" lvl="7"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8pPr>
            <a:lvl9pPr marR="0" lvl="8"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573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1"/>
        <p:cNvGrpSpPr/>
        <p:nvPr/>
      </p:nvGrpSpPr>
      <p:grpSpPr>
        <a:xfrm>
          <a:off x="0" y="0"/>
          <a:ext cx="0" cy="0"/>
          <a:chOff x="0" y="0"/>
          <a:chExt cx="0" cy="0"/>
        </a:xfrm>
      </p:grpSpPr>
      <p:sp>
        <p:nvSpPr>
          <p:cNvPr id="132" name="Google Shape;132;p34"/>
          <p:cNvSpPr txBox="1">
            <a:spLocks noGrp="1"/>
          </p:cNvSpPr>
          <p:nvPr>
            <p:ph type="title"/>
          </p:nvPr>
        </p:nvSpPr>
        <p:spPr>
          <a:xfrm>
            <a:off x="963084" y="4406916"/>
            <a:ext cx="10363200" cy="1362075"/>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chemeClr val="dk1"/>
              </a:buClr>
              <a:buSzPts val="19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33" name="Google Shape;133;p34"/>
          <p:cNvSpPr txBox="1">
            <a:spLocks noGrp="1"/>
          </p:cNvSpPr>
          <p:nvPr>
            <p:ph type="body" idx="1"/>
          </p:nvPr>
        </p:nvSpPr>
        <p:spPr>
          <a:xfrm>
            <a:off x="963084" y="2906713"/>
            <a:ext cx="10363200" cy="1500187"/>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rgbClr val="9E9E9E"/>
              </a:buClr>
              <a:buSzPts val="1200"/>
              <a:buFont typeface="Arial"/>
              <a:buNone/>
              <a:defRPr sz="1600" b="0" i="0" u="none" strike="noStrike" cap="none">
                <a:solidFill>
                  <a:srgbClr val="9E9E9E"/>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rgbClr val="9E9E9E"/>
              </a:buClr>
              <a:buSzPts val="1100"/>
              <a:buFont typeface="Arial"/>
              <a:buNone/>
              <a:defRPr sz="1467" b="0" i="0" u="none" strike="noStrike" cap="none">
                <a:solidFill>
                  <a:srgbClr val="9E9E9E"/>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6pPr>
            <a:lvl7pPr marL="4267093" marR="0" lvl="6"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7pPr>
            <a:lvl8pPr marL="4876678" marR="0" lvl="7"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8pPr>
            <a:lvl9pPr marL="5486263" marR="0" lvl="8"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682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609600" y="274639"/>
            <a:ext cx="10972800" cy="11430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dk1"/>
              </a:buClr>
              <a:buSzPts val="19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36" name="Google Shape;136;p35"/>
          <p:cNvSpPr txBox="1">
            <a:spLocks noGrp="1"/>
          </p:cNvSpPr>
          <p:nvPr>
            <p:ph type="body" idx="1"/>
          </p:nvPr>
        </p:nvSpPr>
        <p:spPr>
          <a:xfrm>
            <a:off x="609602" y="1535119"/>
            <a:ext cx="5386917" cy="639763"/>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12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37" name="Google Shape;137;p35"/>
          <p:cNvSpPr txBox="1">
            <a:spLocks noGrp="1"/>
          </p:cNvSpPr>
          <p:nvPr>
            <p:ph type="body" idx="2"/>
          </p:nvPr>
        </p:nvSpPr>
        <p:spPr>
          <a:xfrm>
            <a:off x="609602" y="2174875"/>
            <a:ext cx="5386917" cy="3951288"/>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6pPr>
            <a:lvl7pPr marL="4267093" marR="0" lvl="6"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7pPr>
            <a:lvl8pPr marL="4876678" marR="0" lvl="7"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8pPr>
            <a:lvl9pPr marL="5486263" marR="0" lvl="8"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9pPr>
          </a:lstStyle>
          <a:p>
            <a:endParaRPr/>
          </a:p>
        </p:txBody>
      </p:sp>
      <p:sp>
        <p:nvSpPr>
          <p:cNvPr id="138" name="Google Shape;138;p35"/>
          <p:cNvSpPr txBox="1">
            <a:spLocks noGrp="1"/>
          </p:cNvSpPr>
          <p:nvPr>
            <p:ph type="body" idx="3"/>
          </p:nvPr>
        </p:nvSpPr>
        <p:spPr>
          <a:xfrm>
            <a:off x="6193381" y="1535119"/>
            <a:ext cx="5389033" cy="639763"/>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12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39" name="Google Shape;139;p35"/>
          <p:cNvSpPr txBox="1">
            <a:spLocks noGrp="1"/>
          </p:cNvSpPr>
          <p:nvPr>
            <p:ph type="body" idx="4"/>
          </p:nvPr>
        </p:nvSpPr>
        <p:spPr>
          <a:xfrm>
            <a:off x="6193381" y="2174875"/>
            <a:ext cx="5389033" cy="3951288"/>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6pPr>
            <a:lvl7pPr marL="4267093" marR="0" lvl="6"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7pPr>
            <a:lvl8pPr marL="4876678" marR="0" lvl="7"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8pPr>
            <a:lvl9pPr marL="5486263" marR="0" lvl="8"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485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Tree>
    <p:extLst>
      <p:ext uri="{BB962C8B-B14F-4D97-AF65-F5344CB8AC3E}">
        <p14:creationId xmlns:p14="http://schemas.microsoft.com/office/powerpoint/2010/main" val="1459621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0"/>
        <p:cNvGrpSpPr/>
        <p:nvPr/>
      </p:nvGrpSpPr>
      <p:grpSpPr>
        <a:xfrm>
          <a:off x="0" y="0"/>
          <a:ext cx="0" cy="0"/>
          <a:chOff x="0" y="0"/>
          <a:chExt cx="0" cy="0"/>
        </a:xfrm>
      </p:grpSpPr>
      <p:sp>
        <p:nvSpPr>
          <p:cNvPr id="141" name="Google Shape;141;p36"/>
          <p:cNvSpPr txBox="1">
            <a:spLocks noGrp="1"/>
          </p:cNvSpPr>
          <p:nvPr>
            <p:ph type="title"/>
          </p:nvPr>
        </p:nvSpPr>
        <p:spPr>
          <a:xfrm>
            <a:off x="609600" y="274639"/>
            <a:ext cx="10972800" cy="11430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dk1"/>
              </a:buClr>
              <a:buSzPts val="19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Tree>
    <p:extLst>
      <p:ext uri="{BB962C8B-B14F-4D97-AF65-F5344CB8AC3E}">
        <p14:creationId xmlns:p14="http://schemas.microsoft.com/office/powerpoint/2010/main" val="307806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797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43"/>
        <p:cNvGrpSpPr/>
        <p:nvPr/>
      </p:nvGrpSpPr>
      <p:grpSpPr>
        <a:xfrm>
          <a:off x="0" y="0"/>
          <a:ext cx="0" cy="0"/>
          <a:chOff x="0" y="0"/>
          <a:chExt cx="0" cy="0"/>
        </a:xfrm>
      </p:grpSpPr>
      <p:sp>
        <p:nvSpPr>
          <p:cNvPr id="144" name="Google Shape;144;p38"/>
          <p:cNvSpPr txBox="1">
            <a:spLocks noGrp="1"/>
          </p:cNvSpPr>
          <p:nvPr>
            <p:ph type="title"/>
          </p:nvPr>
        </p:nvSpPr>
        <p:spPr>
          <a:xfrm>
            <a:off x="609606" y="273064"/>
            <a:ext cx="4011084" cy="1162051"/>
          </a:xfrm>
          <a:prstGeom prst="rect">
            <a:avLst/>
          </a:prstGeom>
          <a:noFill/>
          <a:ln>
            <a:noFill/>
          </a:ln>
        </p:spPr>
        <p:txBody>
          <a:bodyPr spcFirstLastPara="1" wrap="square" lIns="68575" tIns="34275" rIns="68575" bIns="34275" anchor="b" anchorCtr="0">
            <a:noAutofit/>
          </a:bodyPr>
          <a:lstStyle>
            <a:lvl1pPr marR="0" lvl="0" algn="l">
              <a:lnSpc>
                <a:spcPct val="100000"/>
              </a:lnSpc>
              <a:spcBef>
                <a:spcPts val="0"/>
              </a:spcBef>
              <a:spcAft>
                <a:spcPts val="0"/>
              </a:spcAft>
              <a:buClr>
                <a:schemeClr val="dk1"/>
              </a:buClr>
              <a:buSzPts val="1300"/>
              <a:buFont typeface="Helvetica Neue"/>
              <a:buNone/>
              <a:defRPr sz="17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45" name="Google Shape;145;p38"/>
          <p:cNvSpPr txBox="1">
            <a:spLocks noGrp="1"/>
          </p:cNvSpPr>
          <p:nvPr>
            <p:ph type="body" idx="1"/>
          </p:nvPr>
        </p:nvSpPr>
        <p:spPr>
          <a:xfrm>
            <a:off x="4766733" y="273068"/>
            <a:ext cx="6815667" cy="5853113"/>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6pPr>
            <a:lvl7pPr marL="4267093" marR="0" lvl="6"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7pPr>
            <a:lvl8pPr marL="4876678" marR="0" lvl="7"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8pPr>
            <a:lvl9pPr marL="5486263" marR="0" lvl="8"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9pPr>
          </a:lstStyle>
          <a:p>
            <a:endParaRPr/>
          </a:p>
        </p:txBody>
      </p:sp>
      <p:sp>
        <p:nvSpPr>
          <p:cNvPr id="146" name="Google Shape;146;p38"/>
          <p:cNvSpPr txBox="1">
            <a:spLocks noGrp="1"/>
          </p:cNvSpPr>
          <p:nvPr>
            <p:ph type="body" idx="2"/>
          </p:nvPr>
        </p:nvSpPr>
        <p:spPr>
          <a:xfrm>
            <a:off x="609606" y="1435104"/>
            <a:ext cx="4011084" cy="4691063"/>
          </a:xfrm>
          <a:prstGeom prst="rect">
            <a:avLst/>
          </a:prstGeom>
          <a:noFill/>
          <a:ln>
            <a:noFill/>
          </a:ln>
        </p:spPr>
        <p:txBody>
          <a:bodyPr spcFirstLastPara="1" wrap="square" lIns="68575" tIns="34275" rIns="68575" bIns="34275" anchor="t" anchorCtr="0">
            <a:noAutofit/>
          </a:bodyPr>
          <a:lstStyle>
            <a:lvl1pPr marL="609585" marR="0" lvl="0" indent="-304792" algn="l">
              <a:lnSpc>
                <a:spcPct val="100000"/>
              </a:lnSpc>
              <a:spcBef>
                <a:spcPts val="267"/>
              </a:spcBef>
              <a:spcAft>
                <a:spcPts val="0"/>
              </a:spcAft>
              <a:buClr>
                <a:schemeClr val="dk1"/>
              </a:buClr>
              <a:buSzPts val="9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8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7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0412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7"/>
        <p:cNvGrpSpPr/>
        <p:nvPr/>
      </p:nvGrpSpPr>
      <p:grpSpPr>
        <a:xfrm>
          <a:off x="0" y="0"/>
          <a:ext cx="0" cy="0"/>
          <a:chOff x="0" y="0"/>
          <a:chExt cx="0" cy="0"/>
        </a:xfrm>
      </p:grpSpPr>
      <p:sp>
        <p:nvSpPr>
          <p:cNvPr id="148" name="Google Shape;148;p39"/>
          <p:cNvSpPr txBox="1">
            <a:spLocks noGrp="1"/>
          </p:cNvSpPr>
          <p:nvPr>
            <p:ph type="title"/>
          </p:nvPr>
        </p:nvSpPr>
        <p:spPr>
          <a:xfrm>
            <a:off x="2389717" y="4800615"/>
            <a:ext cx="7315200" cy="566739"/>
          </a:xfrm>
          <a:prstGeom prst="rect">
            <a:avLst/>
          </a:prstGeom>
          <a:noFill/>
          <a:ln>
            <a:noFill/>
          </a:ln>
        </p:spPr>
        <p:txBody>
          <a:bodyPr spcFirstLastPara="1" wrap="square" lIns="68575" tIns="34275" rIns="68575" bIns="34275" anchor="b" anchorCtr="0">
            <a:noAutofit/>
          </a:bodyPr>
          <a:lstStyle>
            <a:lvl1pPr marR="0" lvl="0" algn="l">
              <a:lnSpc>
                <a:spcPct val="100000"/>
              </a:lnSpc>
              <a:spcBef>
                <a:spcPts val="0"/>
              </a:spcBef>
              <a:spcAft>
                <a:spcPts val="0"/>
              </a:spcAft>
              <a:buClr>
                <a:schemeClr val="dk1"/>
              </a:buClr>
              <a:buSzPts val="1300"/>
              <a:buFont typeface="Helvetica Neue"/>
              <a:buNone/>
              <a:defRPr sz="17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49" name="Google Shape;149;p39"/>
          <p:cNvSpPr>
            <a:spLocks noGrp="1"/>
          </p:cNvSpPr>
          <p:nvPr>
            <p:ph type="pic" idx="2"/>
          </p:nvPr>
        </p:nvSpPr>
        <p:spPr>
          <a:xfrm>
            <a:off x="2389717" y="612775"/>
            <a:ext cx="7315200" cy="4114800"/>
          </a:xfrm>
          <a:prstGeom prst="rect">
            <a:avLst/>
          </a:prstGeom>
          <a:noFill/>
          <a:ln>
            <a:noFill/>
          </a:ln>
        </p:spPr>
      </p:sp>
      <p:sp>
        <p:nvSpPr>
          <p:cNvPr id="150" name="Google Shape;150;p39"/>
          <p:cNvSpPr txBox="1">
            <a:spLocks noGrp="1"/>
          </p:cNvSpPr>
          <p:nvPr>
            <p:ph type="body" idx="1"/>
          </p:nvPr>
        </p:nvSpPr>
        <p:spPr>
          <a:xfrm>
            <a:off x="2389717" y="5367353"/>
            <a:ext cx="7315200" cy="804863"/>
          </a:xfrm>
          <a:prstGeom prst="rect">
            <a:avLst/>
          </a:prstGeom>
          <a:noFill/>
          <a:ln>
            <a:noFill/>
          </a:ln>
        </p:spPr>
        <p:txBody>
          <a:bodyPr spcFirstLastPara="1" wrap="square" lIns="68575" tIns="34275" rIns="68575" bIns="34275" anchor="t" anchorCtr="0">
            <a:noAutofit/>
          </a:bodyPr>
          <a:lstStyle>
            <a:lvl1pPr marL="609585" marR="0" lvl="0" indent="-304792" algn="l">
              <a:lnSpc>
                <a:spcPct val="100000"/>
              </a:lnSpc>
              <a:spcBef>
                <a:spcPts val="267"/>
              </a:spcBef>
              <a:spcAft>
                <a:spcPts val="0"/>
              </a:spcAft>
              <a:buClr>
                <a:schemeClr val="dk1"/>
              </a:buClr>
              <a:buSzPts val="9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8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7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8650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5"/>
        <p:cNvGrpSpPr/>
        <p:nvPr/>
      </p:nvGrpSpPr>
      <p:grpSpPr>
        <a:xfrm>
          <a:off x="0" y="0"/>
          <a:ext cx="0" cy="0"/>
          <a:chOff x="0" y="0"/>
          <a:chExt cx="0" cy="0"/>
        </a:xfrm>
      </p:grpSpPr>
      <p:sp>
        <p:nvSpPr>
          <p:cNvPr id="156" name="Google Shape;156;p41"/>
          <p:cNvSpPr txBox="1">
            <a:spLocks noGrp="1"/>
          </p:cNvSpPr>
          <p:nvPr>
            <p:ph type="title"/>
          </p:nvPr>
        </p:nvSpPr>
        <p:spPr>
          <a:xfrm>
            <a:off x="609600" y="156301"/>
            <a:ext cx="10972800" cy="376983"/>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lt1"/>
              </a:buClr>
              <a:buSzPts val="1700"/>
              <a:buFont typeface="Helvetica Neue"/>
              <a:buNone/>
              <a:defRPr sz="2267"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57" name="Google Shape;157;p41"/>
          <p:cNvSpPr txBox="1">
            <a:spLocks noGrp="1"/>
          </p:cNvSpPr>
          <p:nvPr>
            <p:ph type="body" idx="1"/>
          </p:nvPr>
        </p:nvSpPr>
        <p:spPr>
          <a:xfrm>
            <a:off x="609600" y="1600204"/>
            <a:ext cx="10972800" cy="4318737"/>
          </a:xfrm>
          <a:prstGeom prst="rect">
            <a:avLst/>
          </a:prstGeom>
          <a:noFill/>
          <a:ln>
            <a:noFill/>
          </a:ln>
        </p:spPr>
        <p:txBody>
          <a:bodyPr spcFirstLastPara="1" wrap="square" lIns="68575" tIns="34275" rIns="68575" bIns="34275" anchor="t" anchorCtr="0">
            <a:noAutofit/>
          </a:bodyPr>
          <a:lstStyle>
            <a:lvl1pPr marL="609585" marR="0" lvl="0" indent="-440256" algn="l">
              <a:lnSpc>
                <a:spcPct val="100000"/>
              </a:lnSpc>
              <a:spcBef>
                <a:spcPts val="400"/>
              </a:spcBef>
              <a:spcAft>
                <a:spcPts val="0"/>
              </a:spcAft>
              <a:buClr>
                <a:schemeClr val="dk1"/>
              </a:buClr>
              <a:buSzPts val="1600"/>
              <a:buFont typeface="Arial"/>
              <a:buChar char="•"/>
              <a:defRPr sz="2133" b="0" i="0" u="none" strike="noStrike" cap="none">
                <a:solidFill>
                  <a:schemeClr val="dk1"/>
                </a:solidFill>
                <a:latin typeface="Helvetica Neue"/>
                <a:ea typeface="Helvetica Neue"/>
                <a:cs typeface="Helvetica Neue"/>
                <a:sym typeface="Helvetica Neue"/>
              </a:defRPr>
            </a:lvl1pPr>
            <a:lvl2pPr marL="1219170" marR="0" lvl="1"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2pPr>
            <a:lvl3pPr marL="1828754" marR="0" lvl="2"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3pPr>
            <a:lvl4pPr marL="2438339" marR="0" lvl="3"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4pPr>
            <a:lvl5pPr marL="3047924" marR="0" lvl="4"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5pPr>
            <a:lvl6pPr marL="3657509" marR="0" lvl="5"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6pPr>
            <a:lvl7pPr marL="4267093" marR="0" lvl="6"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7pPr>
            <a:lvl8pPr marL="4876678" marR="0" lvl="7"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8pPr>
            <a:lvl9pPr marL="5486263" marR="0" lvl="8"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2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58"/>
        <p:cNvGrpSpPr/>
        <p:nvPr/>
      </p:nvGrpSpPr>
      <p:grpSpPr>
        <a:xfrm>
          <a:off x="0" y="0"/>
          <a:ext cx="0" cy="0"/>
          <a:chOff x="0" y="0"/>
          <a:chExt cx="0" cy="0"/>
        </a:xfrm>
      </p:grpSpPr>
      <p:sp>
        <p:nvSpPr>
          <p:cNvPr id="159" name="Google Shape;159;p42"/>
          <p:cNvSpPr txBox="1">
            <a:spLocks noGrp="1"/>
          </p:cNvSpPr>
          <p:nvPr>
            <p:ph type="title"/>
          </p:nvPr>
        </p:nvSpPr>
        <p:spPr>
          <a:xfrm>
            <a:off x="609600" y="156301"/>
            <a:ext cx="10972800" cy="376983"/>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lt1"/>
              </a:buClr>
              <a:buSzPts val="1700"/>
              <a:buFont typeface="Helvetica Neue"/>
              <a:buNone/>
              <a:defRPr sz="2267"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60" name="Google Shape;160;p42"/>
          <p:cNvSpPr txBox="1">
            <a:spLocks noGrp="1"/>
          </p:cNvSpPr>
          <p:nvPr>
            <p:ph type="body" idx="1"/>
          </p:nvPr>
        </p:nvSpPr>
        <p:spPr>
          <a:xfrm>
            <a:off x="609600" y="1600206"/>
            <a:ext cx="5384800" cy="4525963"/>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6pPr>
            <a:lvl7pPr marL="4267093" marR="0" lvl="6"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7pPr>
            <a:lvl8pPr marL="4876678" marR="0" lvl="7"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8pPr>
            <a:lvl9pPr marL="5486263" marR="0" lvl="8"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1" name="Google Shape;161;p42"/>
          <p:cNvSpPr txBox="1">
            <a:spLocks noGrp="1"/>
          </p:cNvSpPr>
          <p:nvPr>
            <p:ph type="body" idx="2"/>
          </p:nvPr>
        </p:nvSpPr>
        <p:spPr>
          <a:xfrm>
            <a:off x="6197600" y="1600206"/>
            <a:ext cx="5384800" cy="4525963"/>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6pPr>
            <a:lvl7pPr marL="4267093" marR="0" lvl="6"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7pPr>
            <a:lvl8pPr marL="4876678" marR="0" lvl="7"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8pPr>
            <a:lvl9pPr marL="5486263" marR="0" lvl="8"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4064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2"/>
        <p:cNvGrpSpPr/>
        <p:nvPr/>
      </p:nvGrpSpPr>
      <p:grpSpPr>
        <a:xfrm>
          <a:off x="0" y="0"/>
          <a:ext cx="0" cy="0"/>
          <a:chOff x="0" y="0"/>
          <a:chExt cx="0" cy="0"/>
        </a:xfrm>
      </p:grpSpPr>
      <p:sp>
        <p:nvSpPr>
          <p:cNvPr id="163" name="Google Shape;163;p43"/>
          <p:cNvSpPr txBox="1">
            <a:spLocks noGrp="1"/>
          </p:cNvSpPr>
          <p:nvPr>
            <p:ph type="ctrTitle"/>
          </p:nvPr>
        </p:nvSpPr>
        <p:spPr>
          <a:xfrm>
            <a:off x="914400" y="2130441"/>
            <a:ext cx="10363200" cy="1470025"/>
          </a:xfrm>
          <a:prstGeom prst="rect">
            <a:avLst/>
          </a:prstGeom>
          <a:noFill/>
          <a:ln>
            <a:noFill/>
          </a:ln>
        </p:spPr>
        <p:txBody>
          <a:bodyPr spcFirstLastPara="1" wrap="square" lIns="68575" tIns="34275" rIns="68575" bIns="34275" anchor="b" anchorCtr="0">
            <a:noAutofit/>
          </a:bodyPr>
          <a:lstStyle>
            <a:lvl1pPr marR="0" lvl="0" algn="ctr">
              <a:lnSpc>
                <a:spcPct val="100000"/>
              </a:lnSpc>
              <a:spcBef>
                <a:spcPts val="0"/>
              </a:spcBef>
              <a:spcAft>
                <a:spcPts val="0"/>
              </a:spcAft>
              <a:buClr>
                <a:schemeClr val="lt1"/>
              </a:buClr>
              <a:buSzPts val="1700"/>
              <a:buFont typeface="Helvetica Neue"/>
              <a:buNone/>
              <a:defRPr sz="2267"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64" name="Google Shape;164;p43"/>
          <p:cNvSpPr txBox="1">
            <a:spLocks noGrp="1"/>
          </p:cNvSpPr>
          <p:nvPr>
            <p:ph type="subTitle" idx="1"/>
          </p:nvPr>
        </p:nvSpPr>
        <p:spPr>
          <a:xfrm>
            <a:off x="1828800" y="3611556"/>
            <a:ext cx="8534400" cy="1752600"/>
          </a:xfrm>
          <a:prstGeom prst="rect">
            <a:avLst/>
          </a:prstGeom>
          <a:noFill/>
          <a:ln>
            <a:noFill/>
          </a:ln>
        </p:spPr>
        <p:txBody>
          <a:bodyPr spcFirstLastPara="1" wrap="square" lIns="68575" tIns="34275" rIns="68575" bIns="34275" anchor="t" anchorCtr="0">
            <a:noAutofit/>
          </a:bodyPr>
          <a:lstStyle>
            <a:lvl1pPr marR="0" lvl="0"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1pPr>
            <a:lvl2pPr marR="0" lvl="1"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2pPr>
            <a:lvl3pPr marR="0" lvl="2" algn="ctr">
              <a:lnSpc>
                <a:spcPct val="100000"/>
              </a:lnSpc>
              <a:spcBef>
                <a:spcPts val="267"/>
              </a:spcBef>
              <a:spcAft>
                <a:spcPts val="0"/>
              </a:spcAft>
              <a:buClr>
                <a:srgbClr val="9E9E9E"/>
              </a:buClr>
              <a:buSzPts val="1200"/>
              <a:buFont typeface="Arial"/>
              <a:buNone/>
              <a:defRPr sz="1600" b="0" i="0" u="none" strike="noStrike" cap="none">
                <a:solidFill>
                  <a:srgbClr val="9E9E9E"/>
                </a:solidFill>
                <a:latin typeface="Helvetica Neue"/>
                <a:ea typeface="Helvetica Neue"/>
                <a:cs typeface="Helvetica Neue"/>
                <a:sym typeface="Helvetica Neue"/>
              </a:defRPr>
            </a:lvl3pPr>
            <a:lvl4pPr marR="0" lvl="3" algn="ctr">
              <a:lnSpc>
                <a:spcPct val="100000"/>
              </a:lnSpc>
              <a:spcBef>
                <a:spcPts val="267"/>
              </a:spcBef>
              <a:spcAft>
                <a:spcPts val="0"/>
              </a:spcAft>
              <a:buClr>
                <a:srgbClr val="9E9E9E"/>
              </a:buClr>
              <a:buSzPts val="1100"/>
              <a:buFont typeface="Arial"/>
              <a:buNone/>
              <a:defRPr sz="1467" b="0" i="0" u="none" strike="noStrike" cap="none">
                <a:solidFill>
                  <a:srgbClr val="9E9E9E"/>
                </a:solidFill>
                <a:latin typeface="Helvetica Neue"/>
                <a:ea typeface="Helvetica Neue"/>
                <a:cs typeface="Helvetica Neue"/>
                <a:sym typeface="Helvetica Neue"/>
              </a:defRPr>
            </a:lvl4pPr>
            <a:lvl5pPr marR="0" lvl="4" algn="ctr">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5pPr>
            <a:lvl6pPr marR="0" lvl="5"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6pPr>
            <a:lvl7pPr marR="0" lvl="6"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7pPr>
            <a:lvl8pPr marR="0" lvl="7"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8pPr>
            <a:lvl9pPr marR="0" lvl="8" algn="ctr">
              <a:lnSpc>
                <a:spcPct val="100000"/>
              </a:lnSpc>
              <a:spcBef>
                <a:spcPts val="400"/>
              </a:spcBef>
              <a:spcAft>
                <a:spcPts val="0"/>
              </a:spcAft>
              <a:buClr>
                <a:srgbClr val="9E9E9E"/>
              </a:buClr>
              <a:buSzPts val="1300"/>
              <a:buFont typeface="Arial"/>
              <a:buNone/>
              <a:defRPr sz="1733"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962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5"/>
        <p:cNvGrpSpPr/>
        <p:nvPr/>
      </p:nvGrpSpPr>
      <p:grpSpPr>
        <a:xfrm>
          <a:off x="0" y="0"/>
          <a:ext cx="0" cy="0"/>
          <a:chOff x="0" y="0"/>
          <a:chExt cx="0" cy="0"/>
        </a:xfrm>
      </p:grpSpPr>
      <p:sp>
        <p:nvSpPr>
          <p:cNvPr id="166" name="Google Shape;166;p44"/>
          <p:cNvSpPr txBox="1">
            <a:spLocks noGrp="1"/>
          </p:cNvSpPr>
          <p:nvPr>
            <p:ph type="title"/>
          </p:nvPr>
        </p:nvSpPr>
        <p:spPr>
          <a:xfrm>
            <a:off x="963084" y="4406916"/>
            <a:ext cx="10363200" cy="1362075"/>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chemeClr val="lt1"/>
              </a:buClr>
              <a:buSzPts val="1900"/>
              <a:buFont typeface="Helvetica Neue"/>
              <a:buNone/>
              <a:defRPr sz="2533"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67" name="Google Shape;167;p44"/>
          <p:cNvSpPr txBox="1">
            <a:spLocks noGrp="1"/>
          </p:cNvSpPr>
          <p:nvPr>
            <p:ph type="body" idx="1"/>
          </p:nvPr>
        </p:nvSpPr>
        <p:spPr>
          <a:xfrm>
            <a:off x="963084" y="2906713"/>
            <a:ext cx="10363200" cy="1500187"/>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rgbClr val="9E9E9E"/>
              </a:buClr>
              <a:buSzPts val="1300"/>
              <a:buFont typeface="Arial"/>
              <a:buNone/>
              <a:defRPr sz="1733" b="0" i="0" u="none" strike="noStrike" cap="none">
                <a:solidFill>
                  <a:srgbClr val="9E9E9E"/>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rgbClr val="9E9E9E"/>
              </a:buClr>
              <a:buSzPts val="1200"/>
              <a:buFont typeface="Arial"/>
              <a:buNone/>
              <a:defRPr sz="1600" b="0" i="0" u="none" strike="noStrike" cap="none">
                <a:solidFill>
                  <a:srgbClr val="9E9E9E"/>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rgbClr val="9E9E9E"/>
              </a:buClr>
              <a:buSzPts val="1100"/>
              <a:buFont typeface="Arial"/>
              <a:buNone/>
              <a:defRPr sz="1467" b="0" i="0" u="none" strike="noStrike" cap="none">
                <a:solidFill>
                  <a:srgbClr val="9E9E9E"/>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6pPr>
            <a:lvl7pPr marL="4267093" marR="0" lvl="6"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7pPr>
            <a:lvl8pPr marL="4876678" marR="0" lvl="7"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8pPr>
            <a:lvl9pPr marL="5486263" marR="0" lvl="8" indent="-304792" algn="l">
              <a:lnSpc>
                <a:spcPct val="100000"/>
              </a:lnSpc>
              <a:spcBef>
                <a:spcPts val="267"/>
              </a:spcBef>
              <a:spcAft>
                <a:spcPts val="0"/>
              </a:spcAft>
              <a:buClr>
                <a:srgbClr val="9E9E9E"/>
              </a:buClr>
              <a:buSzPts val="900"/>
              <a:buFont typeface="Arial"/>
              <a:buNone/>
              <a:defRPr sz="1200"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1018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68"/>
        <p:cNvGrpSpPr/>
        <p:nvPr/>
      </p:nvGrpSpPr>
      <p:grpSpPr>
        <a:xfrm>
          <a:off x="0" y="0"/>
          <a:ext cx="0" cy="0"/>
          <a:chOff x="0" y="0"/>
          <a:chExt cx="0" cy="0"/>
        </a:xfrm>
      </p:grpSpPr>
      <p:sp>
        <p:nvSpPr>
          <p:cNvPr id="169" name="Google Shape;169;p45"/>
          <p:cNvSpPr txBox="1">
            <a:spLocks noGrp="1"/>
          </p:cNvSpPr>
          <p:nvPr>
            <p:ph type="title"/>
          </p:nvPr>
        </p:nvSpPr>
        <p:spPr>
          <a:xfrm>
            <a:off x="609600" y="156301"/>
            <a:ext cx="10972800" cy="376983"/>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lt1"/>
              </a:buClr>
              <a:buSzPts val="1700"/>
              <a:buFont typeface="Helvetica Neue"/>
              <a:buNone/>
              <a:defRPr sz="2267"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70" name="Google Shape;170;p45"/>
          <p:cNvSpPr txBox="1">
            <a:spLocks noGrp="1"/>
          </p:cNvSpPr>
          <p:nvPr>
            <p:ph type="body" idx="1"/>
          </p:nvPr>
        </p:nvSpPr>
        <p:spPr>
          <a:xfrm>
            <a:off x="609602" y="1535119"/>
            <a:ext cx="5386917" cy="639763"/>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12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71" name="Google Shape;171;p45"/>
          <p:cNvSpPr txBox="1">
            <a:spLocks noGrp="1"/>
          </p:cNvSpPr>
          <p:nvPr>
            <p:ph type="body" idx="2"/>
          </p:nvPr>
        </p:nvSpPr>
        <p:spPr>
          <a:xfrm>
            <a:off x="609602" y="2174875"/>
            <a:ext cx="5386917" cy="3951288"/>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6pPr>
            <a:lvl7pPr marL="4267093" marR="0" lvl="6"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7pPr>
            <a:lvl8pPr marL="4876678" marR="0" lvl="7"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8pPr>
            <a:lvl9pPr marL="5486263" marR="0" lvl="8"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9pPr>
          </a:lstStyle>
          <a:p>
            <a:endParaRPr/>
          </a:p>
        </p:txBody>
      </p:sp>
      <p:sp>
        <p:nvSpPr>
          <p:cNvPr id="172" name="Google Shape;172;p45"/>
          <p:cNvSpPr txBox="1">
            <a:spLocks noGrp="1"/>
          </p:cNvSpPr>
          <p:nvPr>
            <p:ph type="body" idx="3"/>
          </p:nvPr>
        </p:nvSpPr>
        <p:spPr>
          <a:xfrm>
            <a:off x="6193381" y="1535119"/>
            <a:ext cx="5389033" cy="639763"/>
          </a:xfrm>
          <a:prstGeom prst="rect">
            <a:avLst/>
          </a:prstGeom>
          <a:noFill/>
          <a:ln>
            <a:noFill/>
          </a:ln>
        </p:spPr>
        <p:txBody>
          <a:bodyPr spcFirstLastPara="1" wrap="square" lIns="68575" tIns="34275" rIns="68575" bIns="34275" anchor="b" anchorCtr="0">
            <a:noAutofit/>
          </a:bodyPr>
          <a:lstStyle>
            <a:lvl1pPr marL="609585" marR="0" lvl="0"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3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12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11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73" name="Google Shape;173;p45"/>
          <p:cNvSpPr txBox="1">
            <a:spLocks noGrp="1"/>
          </p:cNvSpPr>
          <p:nvPr>
            <p:ph type="body" idx="4"/>
          </p:nvPr>
        </p:nvSpPr>
        <p:spPr>
          <a:xfrm>
            <a:off x="6193381" y="2174875"/>
            <a:ext cx="5389033" cy="3951288"/>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6pPr>
            <a:lvl7pPr marL="4267093" marR="0" lvl="6"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7pPr>
            <a:lvl8pPr marL="4876678" marR="0" lvl="7"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8pPr>
            <a:lvl9pPr marL="5486263" marR="0" lvl="8"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7615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4"/>
        <p:cNvGrpSpPr/>
        <p:nvPr/>
      </p:nvGrpSpPr>
      <p:grpSpPr>
        <a:xfrm>
          <a:off x="0" y="0"/>
          <a:ext cx="0" cy="0"/>
          <a:chOff x="0" y="0"/>
          <a:chExt cx="0" cy="0"/>
        </a:xfrm>
      </p:grpSpPr>
      <p:sp>
        <p:nvSpPr>
          <p:cNvPr id="175" name="Google Shape;175;p46"/>
          <p:cNvSpPr txBox="1">
            <a:spLocks noGrp="1"/>
          </p:cNvSpPr>
          <p:nvPr>
            <p:ph type="title"/>
          </p:nvPr>
        </p:nvSpPr>
        <p:spPr>
          <a:xfrm>
            <a:off x="609600" y="156301"/>
            <a:ext cx="10972800" cy="376983"/>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chemeClr val="lt1"/>
              </a:buClr>
              <a:buSzPts val="1700"/>
              <a:buFont typeface="Helvetica Neue"/>
              <a:buNone/>
              <a:defRPr sz="2267"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Tree>
    <p:extLst>
      <p:ext uri="{BB962C8B-B14F-4D97-AF65-F5344CB8AC3E}">
        <p14:creationId xmlns:p14="http://schemas.microsoft.com/office/powerpoint/2010/main" val="6429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914400" y="2130440"/>
            <a:ext cx="10363200" cy="1470000"/>
          </a:xfrm>
          <a:prstGeom prst="rect">
            <a:avLst/>
          </a:prstGeom>
          <a:noFill/>
          <a:ln>
            <a:noFill/>
          </a:ln>
        </p:spPr>
        <p:txBody>
          <a:bodyPr spcFirstLastPara="1" wrap="square" lIns="51425" tIns="25700" rIns="51425" bIns="25700" anchor="b" anchorCtr="0">
            <a:noAutofit/>
          </a:bodyPr>
          <a:lstStyle>
            <a:lvl1pPr marR="0" lvl="0" algn="ctr">
              <a:lnSpc>
                <a:spcPct val="100000"/>
              </a:lnSpc>
              <a:spcBef>
                <a:spcPts val="0"/>
              </a:spcBef>
              <a:spcAft>
                <a:spcPts val="0"/>
              </a:spcAft>
              <a:buClr>
                <a:schemeClr val="dk1"/>
              </a:buClr>
              <a:buSzPts val="14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101" name="Google Shape;101;p26"/>
          <p:cNvSpPr txBox="1">
            <a:spLocks noGrp="1"/>
          </p:cNvSpPr>
          <p:nvPr>
            <p:ph type="subTitle" idx="1"/>
          </p:nvPr>
        </p:nvSpPr>
        <p:spPr>
          <a:xfrm>
            <a:off x="1828800" y="3611556"/>
            <a:ext cx="8534400" cy="1752800"/>
          </a:xfrm>
          <a:prstGeom prst="rect">
            <a:avLst/>
          </a:prstGeom>
          <a:noFill/>
          <a:ln>
            <a:noFill/>
          </a:ln>
        </p:spPr>
        <p:txBody>
          <a:bodyPr spcFirstLastPara="1" wrap="square" lIns="51425" tIns="25700" rIns="51425" bIns="25700" anchor="t" anchorCtr="0">
            <a:noAutofit/>
          </a:bodyPr>
          <a:lstStyle>
            <a:lvl1pPr marR="0" lvl="0"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Helvetica Neue"/>
                <a:ea typeface="Helvetica Neue"/>
                <a:cs typeface="Helvetica Neue"/>
                <a:sym typeface="Helvetica Neue"/>
              </a:defRPr>
            </a:lvl1pPr>
            <a:lvl2pPr marR="0" lvl="1"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Helvetica Neue"/>
                <a:ea typeface="Helvetica Neue"/>
                <a:cs typeface="Helvetica Neue"/>
                <a:sym typeface="Helvetica Neue"/>
              </a:defRPr>
            </a:lvl2pPr>
            <a:lvl3pPr marR="0" lvl="2" algn="ctr">
              <a:lnSpc>
                <a:spcPct val="100000"/>
              </a:lnSpc>
              <a:spcBef>
                <a:spcPts val="267"/>
              </a:spcBef>
              <a:spcAft>
                <a:spcPts val="0"/>
              </a:spcAft>
              <a:buClr>
                <a:srgbClr val="9E9E9E"/>
              </a:buClr>
              <a:buSzPts val="900"/>
              <a:buFont typeface="Arial"/>
              <a:buNone/>
              <a:defRPr sz="1600" b="0" i="0" u="none" strike="noStrike" cap="none">
                <a:solidFill>
                  <a:srgbClr val="9E9E9E"/>
                </a:solidFill>
                <a:latin typeface="Helvetica Neue"/>
                <a:ea typeface="Helvetica Neue"/>
                <a:cs typeface="Helvetica Neue"/>
                <a:sym typeface="Helvetica Neue"/>
              </a:defRPr>
            </a:lvl3pPr>
            <a:lvl4pPr marR="0" lvl="3" algn="ctr">
              <a:lnSpc>
                <a:spcPct val="100000"/>
              </a:lnSpc>
              <a:spcBef>
                <a:spcPts val="267"/>
              </a:spcBef>
              <a:spcAft>
                <a:spcPts val="0"/>
              </a:spcAft>
              <a:buClr>
                <a:srgbClr val="9E9E9E"/>
              </a:buClr>
              <a:buSzPts val="800"/>
              <a:buFont typeface="Arial"/>
              <a:buNone/>
              <a:defRPr sz="1467" b="0" i="0" u="none" strike="noStrike" cap="none">
                <a:solidFill>
                  <a:srgbClr val="9E9E9E"/>
                </a:solidFill>
                <a:latin typeface="Helvetica Neue"/>
                <a:ea typeface="Helvetica Neue"/>
                <a:cs typeface="Helvetica Neue"/>
                <a:sym typeface="Helvetica Neue"/>
              </a:defRPr>
            </a:lvl4pPr>
            <a:lvl5pPr marR="0" lvl="4" algn="ctr">
              <a:lnSpc>
                <a:spcPct val="100000"/>
              </a:lnSpc>
              <a:spcBef>
                <a:spcPts val="267"/>
              </a:spcBef>
              <a:spcAft>
                <a:spcPts val="0"/>
              </a:spcAft>
              <a:buClr>
                <a:srgbClr val="9E9E9E"/>
              </a:buClr>
              <a:buSzPts val="700"/>
              <a:buFont typeface="Arial"/>
              <a:buNone/>
              <a:defRPr sz="1200" b="0" i="0" u="none" strike="noStrike" cap="none">
                <a:solidFill>
                  <a:srgbClr val="9E9E9E"/>
                </a:solidFill>
                <a:latin typeface="Helvetica Neue"/>
                <a:ea typeface="Helvetica Neue"/>
                <a:cs typeface="Helvetica Neue"/>
                <a:sym typeface="Helvetica Neue"/>
              </a:defRPr>
            </a:lvl5pPr>
            <a:lvl6pPr marR="0" lvl="5"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Calibri"/>
                <a:ea typeface="Calibri"/>
                <a:cs typeface="Calibri"/>
                <a:sym typeface="Calibri"/>
              </a:defRPr>
            </a:lvl6pPr>
            <a:lvl7pPr marR="0" lvl="6"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Calibri"/>
                <a:ea typeface="Calibri"/>
                <a:cs typeface="Calibri"/>
                <a:sym typeface="Calibri"/>
              </a:defRPr>
            </a:lvl7pPr>
            <a:lvl8pPr marR="0" lvl="7"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Calibri"/>
                <a:ea typeface="Calibri"/>
                <a:cs typeface="Calibri"/>
                <a:sym typeface="Calibri"/>
              </a:defRPr>
            </a:lvl8pPr>
            <a:lvl9pPr marR="0" lvl="8" algn="ctr">
              <a:lnSpc>
                <a:spcPct val="100000"/>
              </a:lnSpc>
              <a:spcBef>
                <a:spcPts val="400"/>
              </a:spcBef>
              <a:spcAft>
                <a:spcPts val="0"/>
              </a:spcAft>
              <a:buClr>
                <a:srgbClr val="9E9E9E"/>
              </a:buClr>
              <a:buSzPts val="1000"/>
              <a:buFont typeface="Arial"/>
              <a:buNone/>
              <a:defRPr sz="1733"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2945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extLst>
      <p:ext uri="{BB962C8B-B14F-4D97-AF65-F5344CB8AC3E}">
        <p14:creationId xmlns:p14="http://schemas.microsoft.com/office/powerpoint/2010/main" val="144617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77"/>
        <p:cNvGrpSpPr/>
        <p:nvPr/>
      </p:nvGrpSpPr>
      <p:grpSpPr>
        <a:xfrm>
          <a:off x="0" y="0"/>
          <a:ext cx="0" cy="0"/>
          <a:chOff x="0" y="0"/>
          <a:chExt cx="0" cy="0"/>
        </a:xfrm>
      </p:grpSpPr>
      <p:sp>
        <p:nvSpPr>
          <p:cNvPr id="178" name="Google Shape;178;p48"/>
          <p:cNvSpPr txBox="1">
            <a:spLocks noGrp="1"/>
          </p:cNvSpPr>
          <p:nvPr>
            <p:ph type="title"/>
          </p:nvPr>
        </p:nvSpPr>
        <p:spPr>
          <a:xfrm>
            <a:off x="609606" y="273064"/>
            <a:ext cx="4011084" cy="1162051"/>
          </a:xfrm>
          <a:prstGeom prst="rect">
            <a:avLst/>
          </a:prstGeom>
          <a:noFill/>
          <a:ln>
            <a:noFill/>
          </a:ln>
        </p:spPr>
        <p:txBody>
          <a:bodyPr spcFirstLastPara="1" wrap="square" lIns="68575" tIns="34275" rIns="68575" bIns="34275" anchor="b" anchorCtr="0">
            <a:noAutofit/>
          </a:bodyPr>
          <a:lstStyle>
            <a:lvl1pPr marR="0" lvl="0" algn="l">
              <a:lnSpc>
                <a:spcPct val="100000"/>
              </a:lnSpc>
              <a:spcBef>
                <a:spcPts val="0"/>
              </a:spcBef>
              <a:spcAft>
                <a:spcPts val="0"/>
              </a:spcAft>
              <a:buClr>
                <a:schemeClr val="lt1"/>
              </a:buClr>
              <a:buSzPts val="1300"/>
              <a:buFont typeface="Helvetica Neue"/>
              <a:buNone/>
              <a:defRPr sz="1733"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79" name="Google Shape;179;p48"/>
          <p:cNvSpPr txBox="1">
            <a:spLocks noGrp="1"/>
          </p:cNvSpPr>
          <p:nvPr>
            <p:ph type="body" idx="1"/>
          </p:nvPr>
        </p:nvSpPr>
        <p:spPr>
          <a:xfrm>
            <a:off x="4766733" y="273068"/>
            <a:ext cx="6815667" cy="5853113"/>
          </a:xfrm>
          <a:prstGeom prst="rect">
            <a:avLst/>
          </a:prstGeom>
          <a:noFill/>
          <a:ln>
            <a:noFill/>
          </a:ln>
        </p:spPr>
        <p:txBody>
          <a:bodyPr spcFirstLastPara="1" wrap="square" lIns="68575" tIns="34275" rIns="68575" bIns="34275" anchor="t" anchorCtr="0">
            <a:noAutofit/>
          </a:bodyPr>
          <a:lstStyle>
            <a:lvl1pPr marL="609585" marR="0" lvl="0"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406390" algn="l">
              <a:lnSpc>
                <a:spcPct val="100000"/>
              </a:lnSpc>
              <a:spcBef>
                <a:spcPts val="267"/>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97923" algn="l">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80990" algn="l">
              <a:lnSpc>
                <a:spcPct val="100000"/>
              </a:lnSpc>
              <a:spcBef>
                <a:spcPts val="267"/>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72524" algn="l">
              <a:lnSpc>
                <a:spcPct val="100000"/>
              </a:lnSpc>
              <a:spcBef>
                <a:spcPts val="267"/>
              </a:spcBef>
              <a:spcAft>
                <a:spcPts val="0"/>
              </a:spcAft>
              <a:buClr>
                <a:schemeClr val="dk1"/>
              </a:buClr>
              <a:buSzPts val="8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6pPr>
            <a:lvl7pPr marL="4267093" marR="0" lvl="6"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7pPr>
            <a:lvl8pPr marL="4876678" marR="0" lvl="7"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8pPr>
            <a:lvl9pPr marL="5486263" marR="0" lvl="8" indent="-414856" algn="l">
              <a:lnSpc>
                <a:spcPct val="100000"/>
              </a:lnSpc>
              <a:spcBef>
                <a:spcPts val="400"/>
              </a:spcBef>
              <a:spcAft>
                <a:spcPts val="0"/>
              </a:spcAft>
              <a:buClr>
                <a:schemeClr val="dk1"/>
              </a:buClr>
              <a:buSzPts val="1300"/>
              <a:buFont typeface="Arial"/>
              <a:buChar char="•"/>
              <a:defRPr sz="1733" b="0" i="0" u="none" strike="noStrike" cap="none">
                <a:solidFill>
                  <a:schemeClr val="dk1"/>
                </a:solidFill>
                <a:latin typeface="Calibri"/>
                <a:ea typeface="Calibri"/>
                <a:cs typeface="Calibri"/>
                <a:sym typeface="Calibri"/>
              </a:defRPr>
            </a:lvl9pPr>
          </a:lstStyle>
          <a:p>
            <a:endParaRPr/>
          </a:p>
        </p:txBody>
      </p:sp>
      <p:sp>
        <p:nvSpPr>
          <p:cNvPr id="180" name="Google Shape;180;p48"/>
          <p:cNvSpPr txBox="1">
            <a:spLocks noGrp="1"/>
          </p:cNvSpPr>
          <p:nvPr>
            <p:ph type="body" idx="2"/>
          </p:nvPr>
        </p:nvSpPr>
        <p:spPr>
          <a:xfrm>
            <a:off x="609606" y="1435104"/>
            <a:ext cx="4011084" cy="4691063"/>
          </a:xfrm>
          <a:prstGeom prst="rect">
            <a:avLst/>
          </a:prstGeom>
          <a:noFill/>
          <a:ln>
            <a:noFill/>
          </a:ln>
        </p:spPr>
        <p:txBody>
          <a:bodyPr spcFirstLastPara="1" wrap="square" lIns="68575" tIns="34275" rIns="68575" bIns="34275" anchor="t" anchorCtr="0">
            <a:noAutofit/>
          </a:bodyPr>
          <a:lstStyle>
            <a:lvl1pPr marL="609585" marR="0" lvl="0" indent="-304792" algn="l">
              <a:lnSpc>
                <a:spcPct val="100000"/>
              </a:lnSpc>
              <a:spcBef>
                <a:spcPts val="267"/>
              </a:spcBef>
              <a:spcAft>
                <a:spcPts val="0"/>
              </a:spcAft>
              <a:buClr>
                <a:schemeClr val="dk1"/>
              </a:buClr>
              <a:buSzPts val="9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8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7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9889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81"/>
        <p:cNvGrpSpPr/>
        <p:nvPr/>
      </p:nvGrpSpPr>
      <p:grpSpPr>
        <a:xfrm>
          <a:off x="0" y="0"/>
          <a:ext cx="0" cy="0"/>
          <a:chOff x="0" y="0"/>
          <a:chExt cx="0" cy="0"/>
        </a:xfrm>
      </p:grpSpPr>
      <p:sp>
        <p:nvSpPr>
          <p:cNvPr id="182" name="Google Shape;182;p49"/>
          <p:cNvSpPr txBox="1">
            <a:spLocks noGrp="1"/>
          </p:cNvSpPr>
          <p:nvPr>
            <p:ph type="title"/>
          </p:nvPr>
        </p:nvSpPr>
        <p:spPr>
          <a:xfrm>
            <a:off x="2389717" y="4800615"/>
            <a:ext cx="7315200" cy="566739"/>
          </a:xfrm>
          <a:prstGeom prst="rect">
            <a:avLst/>
          </a:prstGeom>
          <a:noFill/>
          <a:ln>
            <a:noFill/>
          </a:ln>
        </p:spPr>
        <p:txBody>
          <a:bodyPr spcFirstLastPara="1" wrap="square" lIns="68575" tIns="34275" rIns="68575" bIns="34275" anchor="b" anchorCtr="0">
            <a:noAutofit/>
          </a:bodyPr>
          <a:lstStyle>
            <a:lvl1pPr marR="0" lvl="0" algn="l">
              <a:lnSpc>
                <a:spcPct val="100000"/>
              </a:lnSpc>
              <a:spcBef>
                <a:spcPts val="0"/>
              </a:spcBef>
              <a:spcAft>
                <a:spcPts val="0"/>
              </a:spcAft>
              <a:buClr>
                <a:schemeClr val="lt1"/>
              </a:buClr>
              <a:buSzPts val="1300"/>
              <a:buFont typeface="Helvetica Neue"/>
              <a:buNone/>
              <a:defRPr sz="1733"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183" name="Google Shape;183;p49"/>
          <p:cNvSpPr>
            <a:spLocks noGrp="1"/>
          </p:cNvSpPr>
          <p:nvPr>
            <p:ph type="pic" idx="2"/>
          </p:nvPr>
        </p:nvSpPr>
        <p:spPr>
          <a:xfrm>
            <a:off x="2389717" y="612775"/>
            <a:ext cx="7315200" cy="4114800"/>
          </a:xfrm>
          <a:prstGeom prst="rect">
            <a:avLst/>
          </a:prstGeom>
          <a:noFill/>
          <a:ln>
            <a:noFill/>
          </a:ln>
        </p:spPr>
      </p:sp>
      <p:sp>
        <p:nvSpPr>
          <p:cNvPr id="184" name="Google Shape;184;p49"/>
          <p:cNvSpPr txBox="1">
            <a:spLocks noGrp="1"/>
          </p:cNvSpPr>
          <p:nvPr>
            <p:ph type="body" idx="1"/>
          </p:nvPr>
        </p:nvSpPr>
        <p:spPr>
          <a:xfrm>
            <a:off x="2389717" y="5367353"/>
            <a:ext cx="7315200" cy="804863"/>
          </a:xfrm>
          <a:prstGeom prst="rect">
            <a:avLst/>
          </a:prstGeom>
          <a:noFill/>
          <a:ln>
            <a:noFill/>
          </a:ln>
        </p:spPr>
        <p:txBody>
          <a:bodyPr spcFirstLastPara="1" wrap="square" lIns="68575" tIns="34275" rIns="68575" bIns="34275" anchor="t" anchorCtr="0">
            <a:noAutofit/>
          </a:bodyPr>
          <a:lstStyle>
            <a:lvl1pPr marL="609585" marR="0" lvl="0" indent="-304792" algn="l">
              <a:lnSpc>
                <a:spcPct val="100000"/>
              </a:lnSpc>
              <a:spcBef>
                <a:spcPts val="267"/>
              </a:spcBef>
              <a:spcAft>
                <a:spcPts val="0"/>
              </a:spcAft>
              <a:buClr>
                <a:schemeClr val="dk1"/>
              </a:buClr>
              <a:buSzPts val="9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8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7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5168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963084" y="4406916"/>
            <a:ext cx="10363200" cy="1362000"/>
          </a:xfrm>
          <a:prstGeom prst="rect">
            <a:avLst/>
          </a:prstGeom>
          <a:noFill/>
          <a:ln>
            <a:noFill/>
          </a:ln>
        </p:spPr>
        <p:txBody>
          <a:bodyPr spcFirstLastPara="1" wrap="square" lIns="51425" tIns="25700" rIns="51425" bIns="25700" anchor="t" anchorCtr="0">
            <a:noAutofit/>
          </a:bodyPr>
          <a:lstStyle>
            <a:lvl1pPr marR="0" lvl="0" algn="l">
              <a:lnSpc>
                <a:spcPct val="100000"/>
              </a:lnSpc>
              <a:spcBef>
                <a:spcPts val="0"/>
              </a:spcBef>
              <a:spcAft>
                <a:spcPts val="0"/>
              </a:spcAft>
              <a:buClr>
                <a:schemeClr val="dk1"/>
              </a:buClr>
              <a:buSzPts val="14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104" name="Google Shape;104;p27"/>
          <p:cNvSpPr txBox="1">
            <a:spLocks noGrp="1"/>
          </p:cNvSpPr>
          <p:nvPr>
            <p:ph type="body" idx="1"/>
          </p:nvPr>
        </p:nvSpPr>
        <p:spPr>
          <a:xfrm>
            <a:off x="963084" y="2906713"/>
            <a:ext cx="10363200" cy="1500400"/>
          </a:xfrm>
          <a:prstGeom prst="rect">
            <a:avLst/>
          </a:prstGeom>
          <a:noFill/>
          <a:ln>
            <a:noFill/>
          </a:ln>
        </p:spPr>
        <p:txBody>
          <a:bodyPr spcFirstLastPara="1" wrap="square" lIns="51425" tIns="25700" rIns="51425" bIns="25700" anchor="b" anchorCtr="0">
            <a:noAutofit/>
          </a:bodyPr>
          <a:lstStyle>
            <a:lvl1pPr marL="609585" marR="0" lvl="0" indent="-304792" algn="l">
              <a:lnSpc>
                <a:spcPct val="100000"/>
              </a:lnSpc>
              <a:spcBef>
                <a:spcPts val="400"/>
              </a:spcBef>
              <a:spcAft>
                <a:spcPts val="0"/>
              </a:spcAft>
              <a:buClr>
                <a:srgbClr val="9E9E9E"/>
              </a:buClr>
              <a:buSzPts val="1000"/>
              <a:buFont typeface="Arial"/>
              <a:buNone/>
              <a:defRPr sz="1733" b="0" i="0" u="none" strike="noStrike" cap="none">
                <a:solidFill>
                  <a:srgbClr val="9E9E9E"/>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rgbClr val="9E9E9E"/>
              </a:buClr>
              <a:buSzPts val="900"/>
              <a:buFont typeface="Arial"/>
              <a:buNone/>
              <a:defRPr sz="1600" b="0" i="0" u="none" strike="noStrike" cap="none">
                <a:solidFill>
                  <a:srgbClr val="9E9E9E"/>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rgbClr val="9E9E9E"/>
              </a:buClr>
              <a:buSzPts val="800"/>
              <a:buFont typeface="Arial"/>
              <a:buNone/>
              <a:defRPr sz="1467" b="0" i="0" u="none" strike="noStrike" cap="none">
                <a:solidFill>
                  <a:srgbClr val="9E9E9E"/>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Calibri"/>
                <a:ea typeface="Calibri"/>
                <a:cs typeface="Calibri"/>
                <a:sym typeface="Calibri"/>
              </a:defRPr>
            </a:lvl6pPr>
            <a:lvl7pPr marL="4267093" marR="0" lvl="6"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Calibri"/>
                <a:ea typeface="Calibri"/>
                <a:cs typeface="Calibri"/>
                <a:sym typeface="Calibri"/>
              </a:defRPr>
            </a:lvl7pPr>
            <a:lvl8pPr marL="4876678" marR="0" lvl="7"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Calibri"/>
                <a:ea typeface="Calibri"/>
                <a:cs typeface="Calibri"/>
                <a:sym typeface="Calibri"/>
              </a:defRPr>
            </a:lvl8pPr>
            <a:lvl9pPr marL="5486263" marR="0" lvl="8" indent="-304792" algn="l">
              <a:lnSpc>
                <a:spcPct val="100000"/>
              </a:lnSpc>
              <a:spcBef>
                <a:spcPts val="267"/>
              </a:spcBef>
              <a:spcAft>
                <a:spcPts val="0"/>
              </a:spcAft>
              <a:buClr>
                <a:srgbClr val="9E9E9E"/>
              </a:buClr>
              <a:buSzPts val="700"/>
              <a:buFont typeface="Arial"/>
              <a:buNone/>
              <a:defRPr sz="1200"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1356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609600" y="274639"/>
            <a:ext cx="10972800" cy="1143200"/>
          </a:xfrm>
          <a:prstGeom prst="rect">
            <a:avLst/>
          </a:prstGeom>
          <a:noFill/>
          <a:ln>
            <a:noFill/>
          </a:ln>
        </p:spPr>
        <p:txBody>
          <a:bodyPr spcFirstLastPara="1" wrap="square" lIns="51425" tIns="25700" rIns="51425" bIns="25700" anchor="ctr" anchorCtr="0">
            <a:noAutofit/>
          </a:bodyPr>
          <a:lstStyle>
            <a:lvl1pPr marR="0" lvl="0" algn="ctr">
              <a:lnSpc>
                <a:spcPct val="100000"/>
              </a:lnSpc>
              <a:spcBef>
                <a:spcPts val="0"/>
              </a:spcBef>
              <a:spcAft>
                <a:spcPts val="0"/>
              </a:spcAft>
              <a:buClr>
                <a:schemeClr val="dk1"/>
              </a:buClr>
              <a:buSzPts val="1400"/>
              <a:buFont typeface="Helvetica Neue"/>
              <a:buNone/>
              <a:defRPr sz="25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107" name="Google Shape;107;p28"/>
          <p:cNvSpPr txBox="1">
            <a:spLocks noGrp="1"/>
          </p:cNvSpPr>
          <p:nvPr>
            <p:ph type="body" idx="1"/>
          </p:nvPr>
        </p:nvSpPr>
        <p:spPr>
          <a:xfrm>
            <a:off x="609603" y="1535119"/>
            <a:ext cx="5386800" cy="640000"/>
          </a:xfrm>
          <a:prstGeom prst="rect">
            <a:avLst/>
          </a:prstGeom>
          <a:noFill/>
          <a:ln>
            <a:noFill/>
          </a:ln>
        </p:spPr>
        <p:txBody>
          <a:bodyPr spcFirstLastPara="1" wrap="square" lIns="51425" tIns="25700" rIns="51425" bIns="25700" anchor="b" anchorCtr="0">
            <a:noAutofit/>
          </a:bodyPr>
          <a:lstStyle>
            <a:lvl1pPr marL="609585" marR="0" lvl="0" indent="-304792" algn="l">
              <a:lnSpc>
                <a:spcPct val="100000"/>
              </a:lnSpc>
              <a:spcBef>
                <a:spcPts val="400"/>
              </a:spcBef>
              <a:spcAft>
                <a:spcPts val="0"/>
              </a:spcAft>
              <a:buClr>
                <a:schemeClr val="dk1"/>
              </a:buClr>
              <a:buSzPts val="10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0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9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08" name="Google Shape;108;p28"/>
          <p:cNvSpPr txBox="1">
            <a:spLocks noGrp="1"/>
          </p:cNvSpPr>
          <p:nvPr>
            <p:ph type="body" idx="2"/>
          </p:nvPr>
        </p:nvSpPr>
        <p:spPr>
          <a:xfrm>
            <a:off x="609603" y="2174875"/>
            <a:ext cx="5386800" cy="3951200"/>
          </a:xfrm>
          <a:prstGeom prst="rect">
            <a:avLst/>
          </a:prstGeom>
          <a:noFill/>
          <a:ln>
            <a:noFill/>
          </a:ln>
        </p:spPr>
        <p:txBody>
          <a:bodyPr spcFirstLastPara="1" wrap="square" lIns="51425" tIns="25700" rIns="51425" bIns="25700" anchor="t" anchorCtr="0">
            <a:noAutofit/>
          </a:bodyPr>
          <a:lstStyle>
            <a:lvl1pPr marL="609585" marR="0" lvl="0"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380990" algn="l">
              <a:lnSpc>
                <a:spcPct val="100000"/>
              </a:lnSpc>
              <a:spcBef>
                <a:spcPts val="267"/>
              </a:spcBef>
              <a:spcAft>
                <a:spcPts val="0"/>
              </a:spcAft>
              <a:buClr>
                <a:schemeClr val="dk1"/>
              </a:buClr>
              <a:buSzPts val="9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64058" algn="l">
              <a:lnSpc>
                <a:spcPct val="100000"/>
              </a:lnSpc>
              <a:spcBef>
                <a:spcPts val="267"/>
              </a:spcBef>
              <a:spcAft>
                <a:spcPts val="0"/>
              </a:spcAft>
              <a:buClr>
                <a:schemeClr val="dk1"/>
              </a:buClr>
              <a:buSzPts val="7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55591" algn="l">
              <a:lnSpc>
                <a:spcPct val="100000"/>
              </a:lnSpc>
              <a:spcBef>
                <a:spcPts val="267"/>
              </a:spcBef>
              <a:spcAft>
                <a:spcPts val="0"/>
              </a:spcAft>
              <a:buClr>
                <a:schemeClr val="dk1"/>
              </a:buClr>
              <a:buSzPts val="6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6pPr>
            <a:lvl7pPr marL="4267093" marR="0" lvl="6"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7pPr>
            <a:lvl8pPr marL="4876678" marR="0" lvl="7"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8pPr>
            <a:lvl9pPr marL="5486263" marR="0" lvl="8"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9pPr>
          </a:lstStyle>
          <a:p>
            <a:endParaRPr/>
          </a:p>
        </p:txBody>
      </p:sp>
      <p:sp>
        <p:nvSpPr>
          <p:cNvPr id="109" name="Google Shape;109;p28"/>
          <p:cNvSpPr txBox="1">
            <a:spLocks noGrp="1"/>
          </p:cNvSpPr>
          <p:nvPr>
            <p:ph type="body" idx="3"/>
          </p:nvPr>
        </p:nvSpPr>
        <p:spPr>
          <a:xfrm>
            <a:off x="6193380" y="1535119"/>
            <a:ext cx="5388800" cy="640000"/>
          </a:xfrm>
          <a:prstGeom prst="rect">
            <a:avLst/>
          </a:prstGeom>
          <a:noFill/>
          <a:ln>
            <a:noFill/>
          </a:ln>
        </p:spPr>
        <p:txBody>
          <a:bodyPr spcFirstLastPara="1" wrap="square" lIns="51425" tIns="25700" rIns="51425" bIns="25700" anchor="b" anchorCtr="0">
            <a:noAutofit/>
          </a:bodyPr>
          <a:lstStyle>
            <a:lvl1pPr marL="609585" marR="0" lvl="0" indent="-304792" algn="l">
              <a:lnSpc>
                <a:spcPct val="100000"/>
              </a:lnSpc>
              <a:spcBef>
                <a:spcPts val="400"/>
              </a:spcBef>
              <a:spcAft>
                <a:spcPts val="0"/>
              </a:spcAft>
              <a:buClr>
                <a:schemeClr val="dk1"/>
              </a:buClr>
              <a:buSzPts val="1000"/>
              <a:buFont typeface="Arial"/>
              <a:buNone/>
              <a:defRPr sz="1733" b="1"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400"/>
              </a:spcBef>
              <a:spcAft>
                <a:spcPts val="0"/>
              </a:spcAft>
              <a:buClr>
                <a:schemeClr val="dk1"/>
              </a:buClr>
              <a:buSzPts val="1000"/>
              <a:buFont typeface="Arial"/>
              <a:buNone/>
              <a:defRPr sz="1733" b="1"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267"/>
              </a:spcBef>
              <a:spcAft>
                <a:spcPts val="0"/>
              </a:spcAft>
              <a:buClr>
                <a:schemeClr val="dk1"/>
              </a:buClr>
              <a:buSzPts val="900"/>
              <a:buFont typeface="Arial"/>
              <a:buNone/>
              <a:defRPr sz="1600" b="1"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6pPr>
            <a:lvl7pPr marL="4267093" marR="0" lvl="6"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7pPr>
            <a:lvl8pPr marL="4876678" marR="0" lvl="7"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8pPr>
            <a:lvl9pPr marL="5486263" marR="0" lvl="8" indent="-304792" algn="l">
              <a:lnSpc>
                <a:spcPct val="100000"/>
              </a:lnSpc>
              <a:spcBef>
                <a:spcPts val="267"/>
              </a:spcBef>
              <a:spcAft>
                <a:spcPts val="0"/>
              </a:spcAft>
              <a:buClr>
                <a:schemeClr val="dk1"/>
              </a:buClr>
              <a:buSzPts val="800"/>
              <a:buFont typeface="Arial"/>
              <a:buNone/>
              <a:defRPr sz="1467" b="1" i="0" u="none" strike="noStrike" cap="none">
                <a:solidFill>
                  <a:schemeClr val="dk1"/>
                </a:solidFill>
                <a:latin typeface="Calibri"/>
                <a:ea typeface="Calibri"/>
                <a:cs typeface="Calibri"/>
                <a:sym typeface="Calibri"/>
              </a:defRPr>
            </a:lvl9pPr>
          </a:lstStyle>
          <a:p>
            <a:endParaRPr/>
          </a:p>
        </p:txBody>
      </p:sp>
      <p:sp>
        <p:nvSpPr>
          <p:cNvPr id="110" name="Google Shape;110;p28"/>
          <p:cNvSpPr txBox="1">
            <a:spLocks noGrp="1"/>
          </p:cNvSpPr>
          <p:nvPr>
            <p:ph type="body" idx="4"/>
          </p:nvPr>
        </p:nvSpPr>
        <p:spPr>
          <a:xfrm>
            <a:off x="6193380" y="2174875"/>
            <a:ext cx="5388800" cy="3951200"/>
          </a:xfrm>
          <a:prstGeom prst="rect">
            <a:avLst/>
          </a:prstGeom>
          <a:noFill/>
          <a:ln>
            <a:noFill/>
          </a:ln>
        </p:spPr>
        <p:txBody>
          <a:bodyPr spcFirstLastPara="1" wrap="square" lIns="51425" tIns="25700" rIns="51425" bIns="25700" anchor="t" anchorCtr="0">
            <a:noAutofit/>
          </a:bodyPr>
          <a:lstStyle>
            <a:lvl1pPr marL="609585" marR="0" lvl="0"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380990" algn="l">
              <a:lnSpc>
                <a:spcPct val="100000"/>
              </a:lnSpc>
              <a:spcBef>
                <a:spcPts val="267"/>
              </a:spcBef>
              <a:spcAft>
                <a:spcPts val="0"/>
              </a:spcAft>
              <a:buClr>
                <a:schemeClr val="dk1"/>
              </a:buClr>
              <a:buSzPts val="9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64058" algn="l">
              <a:lnSpc>
                <a:spcPct val="100000"/>
              </a:lnSpc>
              <a:spcBef>
                <a:spcPts val="267"/>
              </a:spcBef>
              <a:spcAft>
                <a:spcPts val="0"/>
              </a:spcAft>
              <a:buClr>
                <a:schemeClr val="dk1"/>
              </a:buClr>
              <a:buSzPts val="7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55591" algn="l">
              <a:lnSpc>
                <a:spcPct val="100000"/>
              </a:lnSpc>
              <a:spcBef>
                <a:spcPts val="267"/>
              </a:spcBef>
              <a:spcAft>
                <a:spcPts val="0"/>
              </a:spcAft>
              <a:buClr>
                <a:schemeClr val="dk1"/>
              </a:buClr>
              <a:buSzPts val="6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6pPr>
            <a:lvl7pPr marL="4267093" marR="0" lvl="6"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7pPr>
            <a:lvl8pPr marL="4876678" marR="0" lvl="7"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8pPr>
            <a:lvl9pPr marL="5486263" marR="0" lvl="8"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76808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609605" y="273064"/>
            <a:ext cx="4011200" cy="1162400"/>
          </a:xfrm>
          <a:prstGeom prst="rect">
            <a:avLst/>
          </a:prstGeom>
          <a:noFill/>
          <a:ln>
            <a:noFill/>
          </a:ln>
        </p:spPr>
        <p:txBody>
          <a:bodyPr spcFirstLastPara="1" wrap="square" lIns="51425" tIns="25700" rIns="51425" bIns="25700" anchor="b" anchorCtr="0">
            <a:noAutofit/>
          </a:bodyPr>
          <a:lstStyle>
            <a:lvl1pPr marR="0" lvl="0" algn="l">
              <a:lnSpc>
                <a:spcPct val="100000"/>
              </a:lnSpc>
              <a:spcBef>
                <a:spcPts val="0"/>
              </a:spcBef>
              <a:spcAft>
                <a:spcPts val="0"/>
              </a:spcAft>
              <a:buClr>
                <a:schemeClr val="dk1"/>
              </a:buClr>
              <a:buSzPts val="1000"/>
              <a:buFont typeface="Helvetica Neue"/>
              <a:buNone/>
              <a:defRPr sz="17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113" name="Google Shape;113;p29"/>
          <p:cNvSpPr txBox="1">
            <a:spLocks noGrp="1"/>
          </p:cNvSpPr>
          <p:nvPr>
            <p:ph type="body" idx="1"/>
          </p:nvPr>
        </p:nvSpPr>
        <p:spPr>
          <a:xfrm>
            <a:off x="4766733" y="273067"/>
            <a:ext cx="6815600" cy="5853200"/>
          </a:xfrm>
          <a:prstGeom prst="rect">
            <a:avLst/>
          </a:prstGeom>
          <a:noFill/>
          <a:ln>
            <a:noFill/>
          </a:ln>
        </p:spPr>
        <p:txBody>
          <a:bodyPr spcFirstLastPara="1" wrap="square" lIns="51425" tIns="25700" rIns="51425" bIns="25700" anchor="t" anchorCtr="0">
            <a:noAutofit/>
          </a:bodyPr>
          <a:lstStyle>
            <a:lvl1pPr marL="609585" marR="0" lvl="0"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Helvetica Neue"/>
                <a:ea typeface="Helvetica Neue"/>
                <a:cs typeface="Helvetica Neue"/>
                <a:sym typeface="Helvetica Neue"/>
              </a:defRPr>
            </a:lvl1pPr>
            <a:lvl2pPr marL="1219170" marR="0" lvl="1" indent="-380990" algn="l">
              <a:lnSpc>
                <a:spcPct val="100000"/>
              </a:lnSpc>
              <a:spcBef>
                <a:spcPts val="267"/>
              </a:spcBef>
              <a:spcAft>
                <a:spcPts val="0"/>
              </a:spcAft>
              <a:buClr>
                <a:schemeClr val="dk1"/>
              </a:buClr>
              <a:buSzPts val="900"/>
              <a:buFont typeface="Arial"/>
              <a:buChar char="–"/>
              <a:defRPr sz="1600" b="0" i="0" u="none" strike="noStrike" cap="none">
                <a:solidFill>
                  <a:schemeClr val="dk1"/>
                </a:solidFill>
                <a:latin typeface="Helvetica Neue"/>
                <a:ea typeface="Helvetica Neue"/>
                <a:cs typeface="Helvetica Neue"/>
                <a:sym typeface="Helvetica Neue"/>
              </a:defRPr>
            </a:lvl2pPr>
            <a:lvl3pPr marL="1828754" marR="0" lvl="2" indent="-372524" algn="l">
              <a:lnSpc>
                <a:spcPct val="100000"/>
              </a:lnSpc>
              <a:spcBef>
                <a:spcPts val="267"/>
              </a:spcBef>
              <a:spcAft>
                <a:spcPts val="0"/>
              </a:spcAft>
              <a:buClr>
                <a:schemeClr val="dk1"/>
              </a:buClr>
              <a:buSzPts val="800"/>
              <a:buFont typeface="Arial"/>
              <a:buChar char="•"/>
              <a:defRPr sz="1467" b="0" i="0" u="none" strike="noStrike" cap="none">
                <a:solidFill>
                  <a:schemeClr val="dk1"/>
                </a:solidFill>
                <a:latin typeface="Helvetica Neue"/>
                <a:ea typeface="Helvetica Neue"/>
                <a:cs typeface="Helvetica Neue"/>
                <a:sym typeface="Helvetica Neue"/>
              </a:defRPr>
            </a:lvl3pPr>
            <a:lvl4pPr marL="2438339" marR="0" lvl="3" indent="-364058" algn="l">
              <a:lnSpc>
                <a:spcPct val="100000"/>
              </a:lnSpc>
              <a:spcBef>
                <a:spcPts val="267"/>
              </a:spcBef>
              <a:spcAft>
                <a:spcPts val="0"/>
              </a:spcAft>
              <a:buClr>
                <a:schemeClr val="dk1"/>
              </a:buClr>
              <a:buSzPts val="700"/>
              <a:buFont typeface="Arial"/>
              <a:buChar char="–"/>
              <a:defRPr sz="1200" b="0" i="0" u="none" strike="noStrike" cap="none">
                <a:solidFill>
                  <a:schemeClr val="dk1"/>
                </a:solidFill>
                <a:latin typeface="Helvetica Neue"/>
                <a:ea typeface="Helvetica Neue"/>
                <a:cs typeface="Helvetica Neue"/>
                <a:sym typeface="Helvetica Neue"/>
              </a:defRPr>
            </a:lvl4pPr>
            <a:lvl5pPr marL="3047924" marR="0" lvl="4" indent="-355591" algn="l">
              <a:lnSpc>
                <a:spcPct val="100000"/>
              </a:lnSpc>
              <a:spcBef>
                <a:spcPts val="267"/>
              </a:spcBef>
              <a:spcAft>
                <a:spcPts val="0"/>
              </a:spcAft>
              <a:buClr>
                <a:schemeClr val="dk1"/>
              </a:buClr>
              <a:buSzPts val="600"/>
              <a:buFont typeface="Arial"/>
              <a:buChar char="»"/>
              <a:defRPr sz="1067" b="0" i="0" u="none" strike="noStrike" cap="none">
                <a:solidFill>
                  <a:schemeClr val="dk1"/>
                </a:solidFill>
                <a:latin typeface="Helvetica Neue"/>
                <a:ea typeface="Helvetica Neue"/>
                <a:cs typeface="Helvetica Neue"/>
                <a:sym typeface="Helvetica Neue"/>
              </a:defRPr>
            </a:lvl5pPr>
            <a:lvl6pPr marL="3657509" marR="0" lvl="5"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6pPr>
            <a:lvl7pPr marL="4267093" marR="0" lvl="6"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7pPr>
            <a:lvl8pPr marL="4876678" marR="0" lvl="7"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8pPr>
            <a:lvl9pPr marL="5486263" marR="0" lvl="8" indent="-389457" algn="l">
              <a:lnSpc>
                <a:spcPct val="100000"/>
              </a:lnSpc>
              <a:spcBef>
                <a:spcPts val="400"/>
              </a:spcBef>
              <a:spcAft>
                <a:spcPts val="0"/>
              </a:spcAft>
              <a:buClr>
                <a:schemeClr val="dk1"/>
              </a:buClr>
              <a:buSzPts val="1000"/>
              <a:buFont typeface="Arial"/>
              <a:buChar char="•"/>
              <a:defRPr sz="1733" b="0" i="0" u="none" strike="noStrike" cap="none">
                <a:solidFill>
                  <a:schemeClr val="dk1"/>
                </a:solidFill>
                <a:latin typeface="Calibri"/>
                <a:ea typeface="Calibri"/>
                <a:cs typeface="Calibri"/>
                <a:sym typeface="Calibri"/>
              </a:defRPr>
            </a:lvl9pPr>
          </a:lstStyle>
          <a:p>
            <a:endParaRPr/>
          </a:p>
        </p:txBody>
      </p:sp>
      <p:sp>
        <p:nvSpPr>
          <p:cNvPr id="114" name="Google Shape;114;p29"/>
          <p:cNvSpPr txBox="1">
            <a:spLocks noGrp="1"/>
          </p:cNvSpPr>
          <p:nvPr>
            <p:ph type="body" idx="2"/>
          </p:nvPr>
        </p:nvSpPr>
        <p:spPr>
          <a:xfrm>
            <a:off x="609605" y="1435104"/>
            <a:ext cx="4011200" cy="4691200"/>
          </a:xfrm>
          <a:prstGeom prst="rect">
            <a:avLst/>
          </a:prstGeom>
          <a:noFill/>
          <a:ln>
            <a:noFill/>
          </a:ln>
        </p:spPr>
        <p:txBody>
          <a:bodyPr spcFirstLastPara="1" wrap="square" lIns="51425" tIns="25700" rIns="51425" bIns="25700" anchor="t" anchorCtr="0">
            <a:noAutofit/>
          </a:bodyPr>
          <a:lstStyle>
            <a:lvl1pPr marL="609585" marR="0" lvl="0" indent="-304792" algn="l">
              <a:lnSpc>
                <a:spcPct val="100000"/>
              </a:lnSpc>
              <a:spcBef>
                <a:spcPts val="267"/>
              </a:spcBef>
              <a:spcAft>
                <a:spcPts val="0"/>
              </a:spcAft>
              <a:buClr>
                <a:schemeClr val="dk1"/>
              </a:buClr>
              <a:buSzPts val="7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6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5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3714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2389717" y="4800615"/>
            <a:ext cx="7315200" cy="566800"/>
          </a:xfrm>
          <a:prstGeom prst="rect">
            <a:avLst/>
          </a:prstGeom>
          <a:noFill/>
          <a:ln>
            <a:noFill/>
          </a:ln>
        </p:spPr>
        <p:txBody>
          <a:bodyPr spcFirstLastPara="1" wrap="square" lIns="51425" tIns="25700" rIns="51425" bIns="25700" anchor="b" anchorCtr="0">
            <a:noAutofit/>
          </a:bodyPr>
          <a:lstStyle>
            <a:lvl1pPr marR="0" lvl="0" algn="l">
              <a:lnSpc>
                <a:spcPct val="100000"/>
              </a:lnSpc>
              <a:spcBef>
                <a:spcPts val="0"/>
              </a:spcBef>
              <a:spcAft>
                <a:spcPts val="0"/>
              </a:spcAft>
              <a:buClr>
                <a:schemeClr val="dk1"/>
              </a:buClr>
              <a:buSzPts val="1000"/>
              <a:buFont typeface="Helvetica Neue"/>
              <a:buNone/>
              <a:defRPr sz="1733" b="1"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800"/>
              <a:buNone/>
              <a:defRPr sz="1867"/>
            </a:lvl2pPr>
            <a:lvl3pPr lvl="2" algn="l">
              <a:lnSpc>
                <a:spcPct val="100000"/>
              </a:lnSpc>
              <a:spcBef>
                <a:spcPts val="0"/>
              </a:spcBef>
              <a:spcAft>
                <a:spcPts val="0"/>
              </a:spcAft>
              <a:buSzPts val="800"/>
              <a:buNone/>
              <a:defRPr sz="1867"/>
            </a:lvl3pPr>
            <a:lvl4pPr lvl="3" algn="l">
              <a:lnSpc>
                <a:spcPct val="100000"/>
              </a:lnSpc>
              <a:spcBef>
                <a:spcPts val="0"/>
              </a:spcBef>
              <a:spcAft>
                <a:spcPts val="0"/>
              </a:spcAft>
              <a:buSzPts val="800"/>
              <a:buNone/>
              <a:defRPr sz="1867"/>
            </a:lvl4pPr>
            <a:lvl5pPr lvl="4" algn="l">
              <a:lnSpc>
                <a:spcPct val="100000"/>
              </a:lnSpc>
              <a:spcBef>
                <a:spcPts val="0"/>
              </a:spcBef>
              <a:spcAft>
                <a:spcPts val="0"/>
              </a:spcAft>
              <a:buSzPts val="800"/>
              <a:buNone/>
              <a:defRPr sz="1867"/>
            </a:lvl5pPr>
            <a:lvl6pPr lvl="5" algn="l">
              <a:lnSpc>
                <a:spcPct val="100000"/>
              </a:lnSpc>
              <a:spcBef>
                <a:spcPts val="0"/>
              </a:spcBef>
              <a:spcAft>
                <a:spcPts val="0"/>
              </a:spcAft>
              <a:buSzPts val="800"/>
              <a:buNone/>
              <a:defRPr sz="1867"/>
            </a:lvl6pPr>
            <a:lvl7pPr lvl="6" algn="l">
              <a:lnSpc>
                <a:spcPct val="100000"/>
              </a:lnSpc>
              <a:spcBef>
                <a:spcPts val="0"/>
              </a:spcBef>
              <a:spcAft>
                <a:spcPts val="0"/>
              </a:spcAft>
              <a:buSzPts val="800"/>
              <a:buNone/>
              <a:defRPr sz="1867"/>
            </a:lvl7pPr>
            <a:lvl8pPr lvl="7" algn="l">
              <a:lnSpc>
                <a:spcPct val="100000"/>
              </a:lnSpc>
              <a:spcBef>
                <a:spcPts val="0"/>
              </a:spcBef>
              <a:spcAft>
                <a:spcPts val="0"/>
              </a:spcAft>
              <a:buSzPts val="800"/>
              <a:buNone/>
              <a:defRPr sz="1867"/>
            </a:lvl8pPr>
            <a:lvl9pPr lvl="8" algn="l">
              <a:lnSpc>
                <a:spcPct val="100000"/>
              </a:lnSpc>
              <a:spcBef>
                <a:spcPts val="0"/>
              </a:spcBef>
              <a:spcAft>
                <a:spcPts val="0"/>
              </a:spcAft>
              <a:buSzPts val="800"/>
              <a:buNone/>
              <a:defRPr sz="1867"/>
            </a:lvl9pPr>
          </a:lstStyle>
          <a:p>
            <a:endParaRPr/>
          </a:p>
        </p:txBody>
      </p:sp>
      <p:sp>
        <p:nvSpPr>
          <p:cNvPr id="117" name="Google Shape;117;p30"/>
          <p:cNvSpPr>
            <a:spLocks noGrp="1"/>
          </p:cNvSpPr>
          <p:nvPr>
            <p:ph type="pic" idx="2"/>
          </p:nvPr>
        </p:nvSpPr>
        <p:spPr>
          <a:xfrm>
            <a:off x="2389717" y="612775"/>
            <a:ext cx="7315200" cy="4114800"/>
          </a:xfrm>
          <a:prstGeom prst="rect">
            <a:avLst/>
          </a:prstGeom>
          <a:noFill/>
          <a:ln>
            <a:noFill/>
          </a:ln>
        </p:spPr>
      </p:sp>
      <p:sp>
        <p:nvSpPr>
          <p:cNvPr id="118" name="Google Shape;118;p30"/>
          <p:cNvSpPr txBox="1">
            <a:spLocks noGrp="1"/>
          </p:cNvSpPr>
          <p:nvPr>
            <p:ph type="body" idx="1"/>
          </p:nvPr>
        </p:nvSpPr>
        <p:spPr>
          <a:xfrm>
            <a:off x="2389717" y="5367352"/>
            <a:ext cx="7315200" cy="804800"/>
          </a:xfrm>
          <a:prstGeom prst="rect">
            <a:avLst/>
          </a:prstGeom>
          <a:noFill/>
          <a:ln>
            <a:noFill/>
          </a:ln>
        </p:spPr>
        <p:txBody>
          <a:bodyPr spcFirstLastPara="1" wrap="square" lIns="51425" tIns="25700" rIns="51425" bIns="25700" anchor="t" anchorCtr="0">
            <a:noAutofit/>
          </a:bodyPr>
          <a:lstStyle>
            <a:lvl1pPr marL="609585" marR="0" lvl="0" indent="-304792" algn="l">
              <a:lnSpc>
                <a:spcPct val="100000"/>
              </a:lnSpc>
              <a:spcBef>
                <a:spcPts val="267"/>
              </a:spcBef>
              <a:spcAft>
                <a:spcPts val="0"/>
              </a:spcAft>
              <a:buClr>
                <a:schemeClr val="dk1"/>
              </a:buClr>
              <a:buSzPts val="700"/>
              <a:buFont typeface="Arial"/>
              <a:buNone/>
              <a:defRPr sz="1200" b="0" i="0" u="none" strike="noStrike" cap="none">
                <a:solidFill>
                  <a:schemeClr val="dk1"/>
                </a:solidFill>
                <a:latin typeface="Helvetica Neue"/>
                <a:ea typeface="Helvetica Neue"/>
                <a:cs typeface="Helvetica Neue"/>
                <a:sym typeface="Helvetica Neue"/>
              </a:defRPr>
            </a:lvl1pPr>
            <a:lvl2pPr marL="1219170" marR="0" lvl="1" indent="-304792" algn="l">
              <a:lnSpc>
                <a:spcPct val="100000"/>
              </a:lnSpc>
              <a:spcBef>
                <a:spcPts val="267"/>
              </a:spcBef>
              <a:spcAft>
                <a:spcPts val="0"/>
              </a:spcAft>
              <a:buClr>
                <a:schemeClr val="dk1"/>
              </a:buClr>
              <a:buSzPts val="600"/>
              <a:buFont typeface="Arial"/>
              <a:buNone/>
              <a:defRPr sz="1067" b="0" i="0" u="none" strike="noStrike" cap="none">
                <a:solidFill>
                  <a:schemeClr val="dk1"/>
                </a:solidFill>
                <a:latin typeface="Helvetica Neue"/>
                <a:ea typeface="Helvetica Neue"/>
                <a:cs typeface="Helvetica Neue"/>
                <a:sym typeface="Helvetica Neue"/>
              </a:defRPr>
            </a:lvl2pPr>
            <a:lvl3pPr marL="1828754" marR="0" lvl="2" indent="-304792" algn="l">
              <a:lnSpc>
                <a:spcPct val="100000"/>
              </a:lnSpc>
              <a:spcBef>
                <a:spcPts val="133"/>
              </a:spcBef>
              <a:spcAft>
                <a:spcPts val="0"/>
              </a:spcAft>
              <a:buClr>
                <a:schemeClr val="dk1"/>
              </a:buClr>
              <a:buSzPts val="500"/>
              <a:buFont typeface="Arial"/>
              <a:buNone/>
              <a:defRPr sz="933" b="0" i="0" u="none" strike="noStrike" cap="none">
                <a:solidFill>
                  <a:schemeClr val="dk1"/>
                </a:solidFill>
                <a:latin typeface="Helvetica Neue"/>
                <a:ea typeface="Helvetica Neue"/>
                <a:cs typeface="Helvetica Neue"/>
                <a:sym typeface="Helvetica Neue"/>
              </a:defRPr>
            </a:lvl3pPr>
            <a:lvl4pPr marL="2438339" marR="0" lvl="3"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Helvetica Neue"/>
                <a:ea typeface="Helvetica Neue"/>
                <a:cs typeface="Helvetica Neue"/>
                <a:sym typeface="Helvetica Neue"/>
              </a:defRPr>
            </a:lvl4pPr>
            <a:lvl5pPr marL="3047924" marR="0" lvl="4"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Helvetica Neue"/>
                <a:ea typeface="Helvetica Neue"/>
                <a:cs typeface="Helvetica Neue"/>
                <a:sym typeface="Helvetica Neue"/>
              </a:defRPr>
            </a:lvl5pPr>
            <a:lvl6pPr marL="3657509" marR="0" lvl="5"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6pPr>
            <a:lvl7pPr marL="4267093" marR="0" lvl="6"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7pPr>
            <a:lvl8pPr marL="4876678" marR="0" lvl="7"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8pPr>
            <a:lvl9pPr marL="5486263" marR="0" lvl="8" indent="-304792" algn="l">
              <a:lnSpc>
                <a:spcPct val="100000"/>
              </a:lnSpc>
              <a:spcBef>
                <a:spcPts val="133"/>
              </a:spcBef>
              <a:spcAft>
                <a:spcPts val="0"/>
              </a:spcAft>
              <a:buClr>
                <a:schemeClr val="dk1"/>
              </a:buClr>
              <a:buSzPts val="500"/>
              <a:buFont typeface="Arial"/>
              <a:buNone/>
              <a:defRPr sz="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1500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914400" y="2130440"/>
            <a:ext cx="10363200" cy="1470025"/>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6"/>
          <p:cNvSpPr txBox="1">
            <a:spLocks noGrp="1"/>
          </p:cNvSpPr>
          <p:nvPr>
            <p:ph type="subTitle" idx="1"/>
          </p:nvPr>
        </p:nvSpPr>
        <p:spPr>
          <a:xfrm>
            <a:off x="1828800" y="3611556"/>
            <a:ext cx="8534400" cy="1752600"/>
          </a:xfrm>
          <a:prstGeom prst="rect">
            <a:avLst/>
          </a:prstGeom>
          <a:noFill/>
          <a:ln>
            <a:noFill/>
          </a:ln>
        </p:spPr>
        <p:txBody>
          <a:bodyPr spcFirstLastPara="1" wrap="square" lIns="91425" tIns="45700" rIns="91425" bIns="45700" anchor="t" anchorCtr="0"/>
          <a:lstStyle>
            <a:lvl1pPr marR="0" lvl="0"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R="0" lvl="1"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2pPr>
            <a:lvl3pPr marR="0" lvl="2" algn="ctr"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3pPr>
            <a:lvl4pPr marR="0" lvl="3" algn="ctr"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4pPr>
            <a:lvl5pPr marR="0" lvl="4" algn="ctr"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R="0" lvl="5"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6pPr>
            <a:lvl7pPr marR="0" lvl="6"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7pPr>
            <a:lvl8pPr marR="0" lvl="7"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8pPr>
            <a:lvl9pPr marR="0" lvl="8"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845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5.png"/><Relationship Id="rId5" Type="http://schemas.openxmlformats.org/officeDocument/2006/relationships/slideLayout" Target="../slideLayouts/slideLayout13.xml"/><Relationship Id="rId10" Type="http://schemas.openxmlformats.org/officeDocument/2006/relationships/image" Target="../media/image6.jpg"/><Relationship Id="rId4" Type="http://schemas.openxmlformats.org/officeDocument/2006/relationships/slideLayout" Target="../slideLayouts/slideLayout1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4.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5.png"/><Relationship Id="rId5" Type="http://schemas.openxmlformats.org/officeDocument/2006/relationships/slideLayout" Target="../slideLayouts/slideLayout30.xml"/><Relationship Id="rId10" Type="http://schemas.openxmlformats.org/officeDocument/2006/relationships/image" Target="../media/image7.jpg"/><Relationship Id="rId4" Type="http://schemas.openxmlformats.org/officeDocument/2006/relationships/slideLayout" Target="../slideLayouts/slideLayout2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6.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pic>
        <p:nvPicPr>
          <p:cNvPr id="10" name="Picture 9">
            <a:extLst>
              <a:ext uri="{FF2B5EF4-FFF2-40B4-BE49-F238E27FC236}">
                <a16:creationId xmlns:a16="http://schemas.microsoft.com/office/drawing/2014/main" id="{8BCC1943-2FF5-3245-96E1-AE92AD56103A}"/>
              </a:ext>
            </a:extLst>
          </p:cNvPr>
          <p:cNvPicPr>
            <a:picLocks noChangeAspect="1"/>
          </p:cNvPicPr>
          <p:nvPr userDrawn="1"/>
        </p:nvPicPr>
        <p:blipFill rotWithShape="1">
          <a:blip r:embed="rId3"/>
          <a:srcRect l="12" t="10094" r="6" b="5130"/>
          <a:stretch/>
        </p:blipFill>
        <p:spPr>
          <a:xfrm>
            <a:off x="0" y="2485"/>
            <a:ext cx="12191966" cy="6892497"/>
          </a:xfrm>
          <a:prstGeom prst="rect">
            <a:avLst/>
          </a:prstGeom>
        </p:spPr>
      </p:pic>
      <p:sp>
        <p:nvSpPr>
          <p:cNvPr id="16" name="Google Shape;16;p3"/>
          <p:cNvSpPr/>
          <p:nvPr/>
        </p:nvSpPr>
        <p:spPr>
          <a:xfrm>
            <a:off x="1760" y="2282562"/>
            <a:ext cx="12190241" cy="2249558"/>
          </a:xfrm>
          <a:prstGeom prst="rect">
            <a:avLst/>
          </a:prstGeom>
          <a:solidFill>
            <a:schemeClr val="dk1">
              <a:alpha val="8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3"/>
          <p:cNvSpPr/>
          <p:nvPr/>
        </p:nvSpPr>
        <p:spPr>
          <a:xfrm>
            <a:off x="0" y="4638650"/>
            <a:ext cx="12192000" cy="22497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0;p4">
            <a:extLst>
              <a:ext uri="{FF2B5EF4-FFF2-40B4-BE49-F238E27FC236}">
                <a16:creationId xmlns:a16="http://schemas.microsoft.com/office/drawing/2014/main" id="{D7FDFFDC-1D7A-664F-86D5-57CE532AC4CF}"/>
              </a:ext>
            </a:extLst>
          </p:cNvPr>
          <p:cNvSpPr/>
          <p:nvPr userDrawn="1"/>
        </p:nvSpPr>
        <p:spPr>
          <a:xfrm>
            <a:off x="1567" y="6652200"/>
            <a:ext cx="12190400" cy="236100"/>
          </a:xfrm>
          <a:prstGeom prst="rect">
            <a:avLst/>
          </a:prstGeom>
          <a:solidFill>
            <a:srgbClr val="1A6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21;p4">
            <a:extLst>
              <a:ext uri="{FF2B5EF4-FFF2-40B4-BE49-F238E27FC236}">
                <a16:creationId xmlns:a16="http://schemas.microsoft.com/office/drawing/2014/main" id="{E2DB44F4-BF55-034B-901F-8B4BFA816955}"/>
              </a:ext>
            </a:extLst>
          </p:cNvPr>
          <p:cNvSpPr txBox="1"/>
          <p:nvPr userDrawn="1"/>
        </p:nvSpPr>
        <p:spPr>
          <a:xfrm>
            <a:off x="671033" y="6682500"/>
            <a:ext cx="10848400" cy="1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dirty="0">
                <a:solidFill>
                  <a:srgbClr val="FFFFFF"/>
                </a:solidFill>
                <a:latin typeface="Helvetica Neue"/>
                <a:ea typeface="Helvetica Neue"/>
                <a:cs typeface="Helvetica Neue"/>
                <a:sym typeface="Helvetica Neue"/>
              </a:rPr>
              <a:t>This material is based upon work supported by the National Center for Atmospheric Research, which is a major facility sponsored by the National Science Foundation under Cooperative Agreement No. 1852977.</a:t>
            </a:r>
            <a:endParaRPr sz="600" dirty="0">
              <a:solidFill>
                <a:srgbClr val="FFFFFF"/>
              </a:solidFill>
              <a:latin typeface="Helvetica Neue"/>
              <a:ea typeface="Helvetica Neue"/>
              <a:cs typeface="Helvetica Neue"/>
              <a:sym typeface="Helvetica Neue"/>
            </a:endParaRPr>
          </a:p>
        </p:txBody>
      </p:sp>
      <p:pic>
        <p:nvPicPr>
          <p:cNvPr id="12" name="Google Shape;18;p3">
            <a:extLst>
              <a:ext uri="{FF2B5EF4-FFF2-40B4-BE49-F238E27FC236}">
                <a16:creationId xmlns:a16="http://schemas.microsoft.com/office/drawing/2014/main" id="{9EA10915-9D06-294C-B662-5BE50E70FDC4}"/>
              </a:ext>
            </a:extLst>
          </p:cNvPr>
          <p:cNvPicPr preferRelativeResize="0"/>
          <p:nvPr userDrawn="1"/>
        </p:nvPicPr>
        <p:blipFill rotWithShape="1">
          <a:blip r:embed="rId4">
            <a:alphaModFix/>
          </a:blip>
          <a:srcRect/>
          <a:stretch/>
        </p:blipFill>
        <p:spPr>
          <a:xfrm>
            <a:off x="409798" y="5889985"/>
            <a:ext cx="1790299" cy="497112"/>
          </a:xfrm>
          <a:prstGeom prst="rect">
            <a:avLst/>
          </a:prstGeom>
          <a:noFill/>
          <a:ln>
            <a:noFill/>
          </a:ln>
        </p:spPr>
      </p:pic>
      <p:pic>
        <p:nvPicPr>
          <p:cNvPr id="13" name="Google Shape;19;p3">
            <a:extLst>
              <a:ext uri="{FF2B5EF4-FFF2-40B4-BE49-F238E27FC236}">
                <a16:creationId xmlns:a16="http://schemas.microsoft.com/office/drawing/2014/main" id="{97FCFF9E-E652-FB4A-BD9F-369E7A0BAFC2}"/>
              </a:ext>
            </a:extLst>
          </p:cNvPr>
          <p:cNvPicPr preferRelativeResize="0"/>
          <p:nvPr userDrawn="1"/>
        </p:nvPicPr>
        <p:blipFill>
          <a:blip r:embed="rId5">
            <a:alphaModFix/>
          </a:blip>
          <a:stretch>
            <a:fillRect/>
          </a:stretch>
        </p:blipFill>
        <p:spPr>
          <a:xfrm>
            <a:off x="11253715" y="5823995"/>
            <a:ext cx="625501" cy="629100"/>
          </a:xfrm>
          <a:prstGeom prst="rect">
            <a:avLst/>
          </a:prstGeom>
          <a:noFill/>
          <a:ln>
            <a:noFill/>
          </a:ln>
        </p:spPr>
      </p:pic>
    </p:spTree>
    <p:extLst>
      <p:ext uri="{BB962C8B-B14F-4D97-AF65-F5344CB8AC3E}">
        <p14:creationId xmlns:p14="http://schemas.microsoft.com/office/powerpoint/2010/main" val="4240052586"/>
      </p:ext>
    </p:extLst>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pic>
        <p:nvPicPr>
          <p:cNvPr id="90" name="Google Shape;90;p23"/>
          <p:cNvPicPr preferRelativeResize="0"/>
          <p:nvPr/>
        </p:nvPicPr>
        <p:blipFill rotWithShape="1">
          <a:blip r:embed="rId9">
            <a:alphaModFix/>
          </a:blip>
          <a:srcRect/>
          <a:stretch/>
        </p:blipFill>
        <p:spPr>
          <a:xfrm>
            <a:off x="0" y="6272784"/>
            <a:ext cx="12192008" cy="585216"/>
          </a:xfrm>
          <a:prstGeom prst="rect">
            <a:avLst/>
          </a:prstGeom>
          <a:noFill/>
          <a:ln>
            <a:noFill/>
          </a:ln>
        </p:spPr>
      </p:pic>
      <p:sp>
        <p:nvSpPr>
          <p:cNvPr id="91" name="Google Shape;91;p23"/>
          <p:cNvSpPr txBox="1">
            <a:spLocks noGrp="1"/>
          </p:cNvSpPr>
          <p:nvPr>
            <p:ph type="title"/>
          </p:nvPr>
        </p:nvSpPr>
        <p:spPr>
          <a:xfrm>
            <a:off x="609600" y="274639"/>
            <a:ext cx="10972800" cy="1143200"/>
          </a:xfrm>
          <a:prstGeom prst="rect">
            <a:avLst/>
          </a:prstGeom>
          <a:noFill/>
          <a:ln>
            <a:noFill/>
          </a:ln>
        </p:spPr>
        <p:txBody>
          <a:bodyPr spcFirstLastPara="1" wrap="square" lIns="51425" tIns="25700" rIns="51425" bIns="25700" anchor="ctr" anchorCtr="0">
            <a:noAutofit/>
          </a:bodyPr>
          <a:lstStyle>
            <a:lvl1pPr marR="0" lvl="0" algn="ctr" rtl="0">
              <a:lnSpc>
                <a:spcPct val="100000"/>
              </a:lnSpc>
              <a:spcBef>
                <a:spcPts val="0"/>
              </a:spcBef>
              <a:spcAft>
                <a:spcPts val="0"/>
              </a:spcAft>
              <a:buClr>
                <a:schemeClr val="dk1"/>
              </a:buClr>
              <a:buSzPts val="1400"/>
              <a:buFont typeface="Helvetica Neue"/>
              <a:buNone/>
              <a:defRPr sz="1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100" b="0" i="0" u="none" strike="noStrike" cap="none">
                <a:solidFill>
                  <a:srgbClr val="000000"/>
                </a:solidFill>
                <a:latin typeface="Arial"/>
                <a:ea typeface="Arial"/>
                <a:cs typeface="Arial"/>
                <a:sym typeface="Arial"/>
              </a:defRPr>
            </a:lvl9pPr>
          </a:lstStyle>
          <a:p>
            <a:endParaRPr/>
          </a:p>
        </p:txBody>
      </p:sp>
      <p:sp>
        <p:nvSpPr>
          <p:cNvPr id="92" name="Google Shape;92;p23"/>
          <p:cNvSpPr txBox="1">
            <a:spLocks noGrp="1"/>
          </p:cNvSpPr>
          <p:nvPr>
            <p:ph type="body" idx="1"/>
          </p:nvPr>
        </p:nvSpPr>
        <p:spPr>
          <a:xfrm>
            <a:off x="609600" y="1600203"/>
            <a:ext cx="10972800" cy="4318800"/>
          </a:xfrm>
          <a:prstGeom prst="rect">
            <a:avLst/>
          </a:prstGeom>
          <a:noFill/>
          <a:ln>
            <a:noFill/>
          </a:ln>
        </p:spPr>
        <p:txBody>
          <a:bodyPr spcFirstLastPara="1" wrap="square" lIns="51425" tIns="25700" rIns="51425" bIns="25700" anchor="t" anchorCtr="0">
            <a:noAutofit/>
          </a:bodyPr>
          <a:lstStyle>
            <a:lvl1pPr marL="457200" marR="0" lvl="0"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Helvetica Neue"/>
                <a:ea typeface="Helvetica Neue"/>
                <a:cs typeface="Helvetica Neue"/>
                <a:sym typeface="Helvetica Neue"/>
              </a:defRPr>
            </a:lvl2pPr>
            <a:lvl3pPr marL="1371600" marR="0" lvl="2"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3pPr>
            <a:lvl4pPr marL="1828800" marR="0" lvl="3" indent="-279400" algn="l" rtl="0">
              <a:lnSpc>
                <a:spcPct val="100000"/>
              </a:lnSpc>
              <a:spcBef>
                <a:spcPts val="200"/>
              </a:spcBef>
              <a:spcAft>
                <a:spcPts val="0"/>
              </a:spcAft>
              <a:buClr>
                <a:schemeClr val="dk1"/>
              </a:buClr>
              <a:buSzPts val="800"/>
              <a:buFont typeface="Arial"/>
              <a:buChar char="–"/>
              <a:defRPr sz="800" b="0" i="0" u="none" strike="noStrike" cap="none">
                <a:solidFill>
                  <a:schemeClr val="dk1"/>
                </a:solidFill>
                <a:latin typeface="Helvetica Neue"/>
                <a:ea typeface="Helvetica Neue"/>
                <a:cs typeface="Helvetica Neue"/>
                <a:sym typeface="Helvetica Neue"/>
              </a:defRPr>
            </a:lvl4pPr>
            <a:lvl5pPr marL="2286000" marR="0" lvl="4" indent="-273050" algn="l" rtl="0">
              <a:lnSpc>
                <a:spcPct val="100000"/>
              </a:lnSpc>
              <a:spcBef>
                <a:spcPts val="200"/>
              </a:spcBef>
              <a:spcAft>
                <a:spcPts val="0"/>
              </a:spcAft>
              <a:buClr>
                <a:schemeClr val="dk1"/>
              </a:buClr>
              <a:buSzPts val="700"/>
              <a:buFont typeface="Arial"/>
              <a:buChar char="»"/>
              <a:defRPr sz="700" b="0" i="0" u="none" strike="noStrike" cap="none">
                <a:solidFill>
                  <a:schemeClr val="dk1"/>
                </a:solidFill>
                <a:latin typeface="Helvetica Neue"/>
                <a:ea typeface="Helvetica Neue"/>
                <a:cs typeface="Helvetica Neue"/>
                <a:sym typeface="Helvetica Neue"/>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cxnSp>
        <p:nvCxnSpPr>
          <p:cNvPr id="93" name="Google Shape;93;p23"/>
          <p:cNvCxnSpPr/>
          <p:nvPr/>
        </p:nvCxnSpPr>
        <p:spPr>
          <a:xfrm>
            <a:off x="1152639" y="6374473"/>
            <a:ext cx="0" cy="388400"/>
          </a:xfrm>
          <a:prstGeom prst="straightConnector1">
            <a:avLst/>
          </a:prstGeom>
          <a:noFill/>
          <a:ln w="22225" cap="flat" cmpd="sng">
            <a:solidFill>
              <a:srgbClr val="FFFFFF"/>
            </a:solidFill>
            <a:prstDash val="solid"/>
            <a:round/>
            <a:headEnd type="none" w="sm" len="sm"/>
            <a:tailEnd type="none" w="sm" len="sm"/>
          </a:ln>
        </p:spPr>
      </p:cxnSp>
      <p:pic>
        <p:nvPicPr>
          <p:cNvPr id="94" name="Google Shape;94;p23"/>
          <p:cNvPicPr preferRelativeResize="0"/>
          <p:nvPr/>
        </p:nvPicPr>
        <p:blipFill rotWithShape="1">
          <a:blip r:embed="rId10">
            <a:alphaModFix/>
          </a:blip>
          <a:srcRect/>
          <a:stretch/>
        </p:blipFill>
        <p:spPr>
          <a:xfrm>
            <a:off x="396375" y="6374484"/>
            <a:ext cx="615776" cy="388200"/>
          </a:xfrm>
          <a:prstGeom prst="rect">
            <a:avLst/>
          </a:prstGeom>
          <a:noFill/>
          <a:ln>
            <a:noFill/>
          </a:ln>
        </p:spPr>
      </p:pic>
    </p:spTree>
    <p:extLst>
      <p:ext uri="{BB962C8B-B14F-4D97-AF65-F5344CB8AC3E}">
        <p14:creationId xmlns:p14="http://schemas.microsoft.com/office/powerpoint/2010/main" val="2541940719"/>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pic>
        <p:nvPicPr>
          <p:cNvPr id="13" name="Picture 12">
            <a:extLst>
              <a:ext uri="{FF2B5EF4-FFF2-40B4-BE49-F238E27FC236}">
                <a16:creationId xmlns:a16="http://schemas.microsoft.com/office/drawing/2014/main" id="{F69CB8AB-A986-AE4C-98C2-0FA6376C6404}"/>
              </a:ext>
            </a:extLst>
          </p:cNvPr>
          <p:cNvPicPr>
            <a:picLocks noChangeAspect="1"/>
          </p:cNvPicPr>
          <p:nvPr userDrawn="1"/>
        </p:nvPicPr>
        <p:blipFill>
          <a:blip r:embed="rId10"/>
          <a:stretch>
            <a:fillRect/>
          </a:stretch>
        </p:blipFill>
        <p:spPr>
          <a:xfrm>
            <a:off x="0" y="6272784"/>
            <a:ext cx="12192000" cy="585216"/>
          </a:xfrm>
          <a:prstGeom prst="rect">
            <a:avLst/>
          </a:prstGeom>
        </p:spPr>
      </p:pic>
      <p:sp>
        <p:nvSpPr>
          <p:cNvPr id="23" name="Google Shape;23;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5"/>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cxnSp>
        <p:nvCxnSpPr>
          <p:cNvPr id="9" name="Google Shape;25;p5">
            <a:extLst>
              <a:ext uri="{FF2B5EF4-FFF2-40B4-BE49-F238E27FC236}">
                <a16:creationId xmlns:a16="http://schemas.microsoft.com/office/drawing/2014/main" id="{A4634C4E-9EB5-DF4A-982B-313E902C93BD}"/>
              </a:ext>
            </a:extLst>
          </p:cNvPr>
          <p:cNvCxnSpPr/>
          <p:nvPr userDrawn="1"/>
        </p:nvCxnSpPr>
        <p:spPr>
          <a:xfrm>
            <a:off x="1152639" y="6374474"/>
            <a:ext cx="0" cy="388200"/>
          </a:xfrm>
          <a:prstGeom prst="straightConnector1">
            <a:avLst/>
          </a:prstGeom>
          <a:noFill/>
          <a:ln w="22225" cap="flat" cmpd="sng">
            <a:solidFill>
              <a:srgbClr val="FFFFFF"/>
            </a:solidFill>
            <a:prstDash val="solid"/>
            <a:round/>
            <a:headEnd type="none" w="sm" len="sm"/>
            <a:tailEnd type="none" w="sm" len="sm"/>
          </a:ln>
        </p:spPr>
      </p:cxnSp>
      <p:pic>
        <p:nvPicPr>
          <p:cNvPr id="10" name="Google Shape;26;p5">
            <a:extLst>
              <a:ext uri="{FF2B5EF4-FFF2-40B4-BE49-F238E27FC236}">
                <a16:creationId xmlns:a16="http://schemas.microsoft.com/office/drawing/2014/main" id="{B89072CC-B151-3A4E-9FCF-FE88125850B4}"/>
              </a:ext>
            </a:extLst>
          </p:cNvPr>
          <p:cNvPicPr preferRelativeResize="0"/>
          <p:nvPr userDrawn="1"/>
        </p:nvPicPr>
        <p:blipFill>
          <a:blip r:embed="rId11">
            <a:alphaModFix/>
          </a:blip>
          <a:stretch>
            <a:fillRect/>
          </a:stretch>
        </p:blipFill>
        <p:spPr>
          <a:xfrm>
            <a:off x="396374" y="6374484"/>
            <a:ext cx="615776" cy="388200"/>
          </a:xfrm>
          <a:prstGeom prst="rect">
            <a:avLst/>
          </a:prstGeom>
          <a:noFill/>
          <a:ln>
            <a:noFill/>
          </a:ln>
        </p:spPr>
      </p:pic>
    </p:spTree>
    <p:extLst>
      <p:ext uri="{BB962C8B-B14F-4D97-AF65-F5344CB8AC3E}">
        <p14:creationId xmlns:p14="http://schemas.microsoft.com/office/powerpoint/2010/main" val="279968387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p:nvPr/>
        </p:nvSpPr>
        <p:spPr>
          <a:xfrm>
            <a:off x="-1" y="0"/>
            <a:ext cx="12192001" cy="651622"/>
          </a:xfrm>
          <a:prstGeom prst="rect">
            <a:avLst/>
          </a:prstGeom>
          <a:solidFill>
            <a:srgbClr val="1A658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66" b="0" i="0" u="none" strike="noStrike" cap="none">
              <a:solidFill>
                <a:schemeClr val="lt1"/>
              </a:solidFill>
              <a:latin typeface="Calibri"/>
              <a:ea typeface="Calibri"/>
              <a:cs typeface="Calibri"/>
              <a:sym typeface="Calibri"/>
            </a:endParaRPr>
          </a:p>
        </p:txBody>
      </p:sp>
      <p:sp>
        <p:nvSpPr>
          <p:cNvPr id="59" name="Google Shape;59;p15"/>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60" name="Google Shape;60;p15"/>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63773436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pic>
        <p:nvPicPr>
          <p:cNvPr id="120" name="Google Shape;120;p31"/>
          <p:cNvPicPr preferRelativeResize="0"/>
          <p:nvPr/>
        </p:nvPicPr>
        <p:blipFill rotWithShape="1">
          <a:blip r:embed="rId10">
            <a:alphaModFix/>
          </a:blip>
          <a:srcRect/>
          <a:stretch/>
        </p:blipFill>
        <p:spPr>
          <a:xfrm>
            <a:off x="0" y="6272784"/>
            <a:ext cx="12192000" cy="585216"/>
          </a:xfrm>
          <a:prstGeom prst="rect">
            <a:avLst/>
          </a:prstGeom>
          <a:noFill/>
          <a:ln>
            <a:noFill/>
          </a:ln>
        </p:spPr>
      </p:pic>
      <p:sp>
        <p:nvSpPr>
          <p:cNvPr id="121" name="Google Shape;121;p31"/>
          <p:cNvSpPr txBox="1">
            <a:spLocks noGrp="1"/>
          </p:cNvSpPr>
          <p:nvPr>
            <p:ph type="title"/>
          </p:nvPr>
        </p:nvSpPr>
        <p:spPr>
          <a:xfrm>
            <a:off x="609600" y="274639"/>
            <a:ext cx="10972800" cy="11430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31"/>
          <p:cNvSpPr txBox="1">
            <a:spLocks noGrp="1"/>
          </p:cNvSpPr>
          <p:nvPr>
            <p:ph type="body" idx="1"/>
          </p:nvPr>
        </p:nvSpPr>
        <p:spPr>
          <a:xfrm>
            <a:off x="609600" y="1600204"/>
            <a:ext cx="10972800" cy="4318737"/>
          </a:xfrm>
          <a:prstGeom prst="rect">
            <a:avLst/>
          </a:prstGeom>
          <a:noFill/>
          <a:ln>
            <a:noFill/>
          </a:ln>
        </p:spPr>
        <p:txBody>
          <a:bodyPr spcFirstLastPara="1" wrap="square" lIns="68575" tIns="34275" rIns="68575" bIns="34275" anchor="t" anchorCtr="0">
            <a:no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100000"/>
              </a:lnSpc>
              <a:spcBef>
                <a:spcPts val="2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cxnSp>
        <p:nvCxnSpPr>
          <p:cNvPr id="123" name="Google Shape;123;p31"/>
          <p:cNvCxnSpPr/>
          <p:nvPr/>
        </p:nvCxnSpPr>
        <p:spPr>
          <a:xfrm>
            <a:off x="1152639" y="6374475"/>
            <a:ext cx="0" cy="388200"/>
          </a:xfrm>
          <a:prstGeom prst="straightConnector1">
            <a:avLst/>
          </a:prstGeom>
          <a:noFill/>
          <a:ln w="22225" cap="flat" cmpd="sng">
            <a:solidFill>
              <a:srgbClr val="FFFFFF"/>
            </a:solidFill>
            <a:prstDash val="solid"/>
            <a:round/>
            <a:headEnd type="none" w="sm" len="sm"/>
            <a:tailEnd type="none" w="sm" len="sm"/>
          </a:ln>
        </p:spPr>
      </p:cxnSp>
      <p:pic>
        <p:nvPicPr>
          <p:cNvPr id="124" name="Google Shape;124;p31"/>
          <p:cNvPicPr preferRelativeResize="0"/>
          <p:nvPr/>
        </p:nvPicPr>
        <p:blipFill rotWithShape="1">
          <a:blip r:embed="rId11">
            <a:alphaModFix/>
          </a:blip>
          <a:srcRect/>
          <a:stretch/>
        </p:blipFill>
        <p:spPr>
          <a:xfrm>
            <a:off x="396375" y="6374484"/>
            <a:ext cx="615776" cy="388200"/>
          </a:xfrm>
          <a:prstGeom prst="rect">
            <a:avLst/>
          </a:prstGeom>
          <a:noFill/>
          <a:ln>
            <a:noFill/>
          </a:ln>
        </p:spPr>
      </p:pic>
    </p:spTree>
    <p:extLst>
      <p:ext uri="{BB962C8B-B14F-4D97-AF65-F5344CB8AC3E}">
        <p14:creationId xmlns:p14="http://schemas.microsoft.com/office/powerpoint/2010/main" val="3599963790"/>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40"/>
          <p:cNvSpPr/>
          <p:nvPr/>
        </p:nvSpPr>
        <p:spPr>
          <a:xfrm>
            <a:off x="-1" y="1"/>
            <a:ext cx="12192001" cy="651623"/>
          </a:xfrm>
          <a:prstGeom prst="rect">
            <a:avLst/>
          </a:prstGeom>
          <a:solidFill>
            <a:srgbClr val="1A658F"/>
          </a:solidFill>
          <a:ln>
            <a:noFill/>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marL="0" marR="0" lvl="0" indent="0" algn="ctr" rtl="0">
              <a:spcBef>
                <a:spcPts val="0"/>
              </a:spcBef>
              <a:spcAft>
                <a:spcPts val="0"/>
              </a:spcAft>
              <a:buClr>
                <a:schemeClr val="dk1"/>
              </a:buClr>
              <a:buSzPts val="900"/>
              <a:buFont typeface="Arial"/>
              <a:buNone/>
            </a:pPr>
            <a:endParaRPr sz="1200" b="0" i="0" u="none" strike="noStrike" cap="none">
              <a:solidFill>
                <a:schemeClr val="lt1"/>
              </a:solidFill>
              <a:latin typeface="Calibri"/>
              <a:ea typeface="Calibri"/>
              <a:cs typeface="Calibri"/>
              <a:sym typeface="Calibri"/>
            </a:endParaRPr>
          </a:p>
        </p:txBody>
      </p:sp>
      <p:sp>
        <p:nvSpPr>
          <p:cNvPr id="153" name="Google Shape;153;p40"/>
          <p:cNvSpPr txBox="1">
            <a:spLocks noGrp="1"/>
          </p:cNvSpPr>
          <p:nvPr>
            <p:ph type="body" idx="1"/>
          </p:nvPr>
        </p:nvSpPr>
        <p:spPr>
          <a:xfrm>
            <a:off x="609600" y="1600204"/>
            <a:ext cx="10972800" cy="4318737"/>
          </a:xfrm>
          <a:prstGeom prst="rect">
            <a:avLst/>
          </a:prstGeom>
          <a:noFill/>
          <a:ln>
            <a:noFill/>
          </a:ln>
        </p:spPr>
        <p:txBody>
          <a:bodyPr spcFirstLastPara="1" wrap="square" lIns="68575" tIns="34275" rIns="68575" bIns="34275" anchor="t" anchorCtr="0">
            <a:no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100000"/>
              </a:lnSpc>
              <a:spcBef>
                <a:spcPts val="2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54" name="Google Shape;154;p40"/>
          <p:cNvSpPr txBox="1">
            <a:spLocks noGrp="1"/>
          </p:cNvSpPr>
          <p:nvPr>
            <p:ph type="title"/>
          </p:nvPr>
        </p:nvSpPr>
        <p:spPr>
          <a:xfrm>
            <a:off x="609600" y="156301"/>
            <a:ext cx="10972800" cy="376983"/>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lt1"/>
              </a:buClr>
              <a:buSzPts val="1700"/>
              <a:buFont typeface="Helvetica Neue"/>
              <a:buNone/>
              <a:defRPr sz="17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86411179"/>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SMCI/Community_Mesh_Generation_Toolkit.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arc.ucar.edu/knowledge_base/7258138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8" Type="http://schemas.openxmlformats.org/officeDocument/2006/relationships/hyperlink" Target="https://bb.cgd.ucar.edu/cesm/forums/cam-chem.154/" TargetMode="External"/><Relationship Id="rId3" Type="http://schemas.openxmlformats.org/officeDocument/2006/relationships/hyperlink" Target="https://wiki.ucar.edu/display/MUSICA/MUSICA+Home" TargetMode="External"/><Relationship Id="rId7" Type="http://schemas.openxmlformats.org/officeDocument/2006/relationships/hyperlink" Target="http://www.cesm.ucar.edu/events/tutorials/2019/"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cesm.ucar.edu/models/cesm2/" TargetMode="External"/><Relationship Id="rId5" Type="http://schemas.openxmlformats.org/officeDocument/2006/relationships/hyperlink" Target="https://wiki.ucar.edu/display/camchem/Home" TargetMode="External"/><Relationship Id="rId4" Type="http://schemas.openxmlformats.org/officeDocument/2006/relationships/hyperlink" Target="https://wiki.ucar.edu/display/MUSICA/Generating+variable+resolution+grids" TargetMode="External"/><Relationship Id="rId9" Type="http://schemas.openxmlformats.org/officeDocument/2006/relationships/hyperlink" Target="https://bb.cgd.ucar.edu/cesm/forums/containers-cloud-platforms.16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5"/>
          <p:cNvSpPr/>
          <p:nvPr/>
        </p:nvSpPr>
        <p:spPr>
          <a:xfrm>
            <a:off x="3079531" y="2389154"/>
            <a:ext cx="6032938" cy="140221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CESM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 Creating and Using Variable Resolution Grids</a:t>
            </a:r>
            <a:endParaRPr kumimoji="0" lang="en-US" sz="3200" b="0" i="0" u="none" strike="noStrike" kern="0" cap="none" spc="0" normalizeH="0" baseline="0" noProof="0" dirty="0">
              <a:ln>
                <a:noFill/>
              </a:ln>
              <a:solidFill>
                <a:srgbClr val="000000"/>
              </a:solidFill>
              <a:effectLst/>
              <a:uLnTx/>
              <a:uFillTx/>
              <a:latin typeface="Arial"/>
              <a:cs typeface="Arial"/>
              <a:sym typeface="Arial"/>
            </a:endParaRPr>
          </a:p>
        </p:txBody>
      </p:sp>
      <p:sp>
        <p:nvSpPr>
          <p:cNvPr id="134" name="Google Shape;134;p35"/>
          <p:cNvSpPr/>
          <p:nvPr/>
        </p:nvSpPr>
        <p:spPr>
          <a:xfrm>
            <a:off x="4895740" y="3910243"/>
            <a:ext cx="2673787" cy="35394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A8C700"/>
                </a:solidFill>
                <a:effectLst/>
                <a:uLnTx/>
                <a:uFillTx/>
                <a:latin typeface="Helvetica Neue"/>
                <a:ea typeface="Helvetica Neue"/>
                <a:cs typeface="Helvetica Neue"/>
                <a:sym typeface="Helvetica Neue"/>
              </a:rPr>
              <a:t>AMWG Winter Meeting</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135;p35"/>
          <p:cNvSpPr txBox="1"/>
          <p:nvPr/>
        </p:nvSpPr>
        <p:spPr>
          <a:xfrm>
            <a:off x="4379126" y="6166732"/>
            <a:ext cx="3433800" cy="36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ial"/>
              <a:buNone/>
              <a:tabLst/>
              <a:defRPr/>
            </a:pPr>
            <a:r>
              <a:rPr kumimoji="0" lang="en-US" sz="1400" b="1" i="0"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Feb 11, 2022</a:t>
            </a:r>
            <a:endParaRPr kumimoji="0" sz="1400" b="0" i="0" u="none" strike="noStrike" kern="0" cap="none" spc="0" normalizeH="0" baseline="0" noProof="0" dirty="0">
              <a:ln>
                <a:noFill/>
              </a:ln>
              <a:solidFill>
                <a:srgbClr val="434343"/>
              </a:solidFill>
              <a:effectLst/>
              <a:uLnTx/>
              <a:uFillTx/>
              <a:latin typeface="Arial"/>
              <a:cs typeface="Arial"/>
              <a:sym typeface="Arial"/>
            </a:endParaRPr>
          </a:p>
        </p:txBody>
      </p:sp>
      <p:sp>
        <p:nvSpPr>
          <p:cNvPr id="136" name="Google Shape;136;p35"/>
          <p:cNvSpPr/>
          <p:nvPr/>
        </p:nvSpPr>
        <p:spPr>
          <a:xfrm>
            <a:off x="2988813" y="4566332"/>
            <a:ext cx="6214373" cy="129825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sng" strike="noStrike" kern="0" cap="none" spc="0" normalizeH="0" baseline="0" noProof="0" dirty="0">
                <a:ln>
                  <a:noFill/>
                </a:ln>
                <a:solidFill>
                  <a:srgbClr val="434343"/>
                </a:solidFill>
                <a:effectLst/>
                <a:uLnTx/>
                <a:uFillTx/>
                <a:latin typeface="Helvetica Neue"/>
                <a:ea typeface="Helvetica Neue"/>
                <a:cs typeface="Helvetica Neue"/>
                <a:sym typeface="Helvetica Neue"/>
              </a:rPr>
              <a:t>Contributors</a:t>
            </a:r>
            <a:r>
              <a:rPr kumimoji="0" lang="en-US" sz="2000" b="1"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Paul Ulrich, Colin Zarzycki, The CSEG team</a:t>
            </a:r>
            <a:r>
              <a:rPr kumimoji="0" lang="en-US" sz="2000" b="1"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 Patrick Callaghan, </a:t>
            </a:r>
            <a:r>
              <a:rPr kumimoji="0" lang="en-US" sz="2000" b="0"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Adam Herrington,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Julio Bacmeister, Peter Lauritzen,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434343"/>
                </a:solidFill>
                <a:effectLst/>
                <a:uLnTx/>
                <a:uFillTx/>
                <a:latin typeface="Helvetica Neue"/>
                <a:ea typeface="Helvetica Neue"/>
                <a:cs typeface="Helvetica Neue"/>
                <a:sym typeface="Helvetica Neue"/>
              </a:rPr>
              <a:t>Louisa Emmons, Duseong Jo</a:t>
            </a:r>
            <a:endParaRPr kumimoji="0" lang="en-US" sz="2000" b="0" i="0" u="none" strike="noStrike" kern="0" cap="none" spc="0" normalizeH="0" baseline="0" noProof="0" dirty="0">
              <a:ln>
                <a:noFill/>
              </a:ln>
              <a:solidFill>
                <a:srgbClr val="434343"/>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434343"/>
              </a:solidFill>
              <a:effectLst/>
              <a:uLnTx/>
              <a:uFillTx/>
              <a:latin typeface="Arial"/>
              <a:cs typeface="Arial"/>
              <a:sym typeface="Arial"/>
            </a:endParaRPr>
          </a:p>
        </p:txBody>
      </p:sp>
      <p:sp>
        <p:nvSpPr>
          <p:cNvPr id="6" name="TextBox 5">
            <a:extLst>
              <a:ext uri="{FF2B5EF4-FFF2-40B4-BE49-F238E27FC236}">
                <a16:creationId xmlns:a16="http://schemas.microsoft.com/office/drawing/2014/main" id="{47BC9BA7-431C-0840-A212-5936B6ADC792}"/>
              </a:ext>
            </a:extLst>
          </p:cNvPr>
          <p:cNvSpPr txBox="1"/>
          <p:nvPr/>
        </p:nvSpPr>
        <p:spPr>
          <a:xfrm>
            <a:off x="8959066" y="5211559"/>
            <a:ext cx="3232934" cy="1138773"/>
          </a:xfrm>
          <a:prstGeom prst="rect">
            <a:avLst/>
          </a:prstGeom>
          <a:noFill/>
        </p:spPr>
        <p:txBody>
          <a:bodyPr wrap="square">
            <a:spAutoFit/>
          </a:bodyPr>
          <a:lstStyle/>
          <a:p>
            <a:pPr algn="l" rtl="0">
              <a:spcBef>
                <a:spcPts val="0"/>
              </a:spcBef>
              <a:spcAft>
                <a:spcPts val="0"/>
              </a:spcAft>
            </a:pPr>
            <a:r>
              <a:rPr lang="en-US" dirty="0">
                <a:solidFill>
                  <a:srgbClr val="000000"/>
                </a:solidFill>
                <a:latin typeface="Arial" panose="020B0604020202020204" pitchFamily="34" charset="0"/>
              </a:rPr>
              <a:t>The continuing development of VR tools </a:t>
            </a:r>
            <a:r>
              <a:rPr lang="en-US" sz="1800" i="0" u="none" strike="noStrike" dirty="0">
                <a:solidFill>
                  <a:srgbClr val="000000"/>
                </a:solidFill>
                <a:effectLst/>
                <a:latin typeface="Arial" panose="020B0604020202020204" pitchFamily="34" charset="0"/>
              </a:rPr>
              <a:t>is supported by NSF CAM7 funding</a:t>
            </a:r>
            <a:endParaRPr lang="en-US" i="0" u="none" strike="noStrike" dirty="0">
              <a:solidFill>
                <a:srgbClr val="000000"/>
              </a:solidFill>
              <a:effectLst/>
            </a:endParaRPr>
          </a:p>
          <a:p>
            <a:pPr algn="l" rtl="0">
              <a:spcBef>
                <a:spcPts val="0"/>
              </a:spcBef>
              <a:spcAft>
                <a:spcPts val="0"/>
              </a:spcAft>
            </a:pPr>
            <a:r>
              <a:rPr lang="en-US" sz="1400" b="1" i="0" u="none" strike="noStrike" dirty="0">
                <a:solidFill>
                  <a:srgbClr val="222222"/>
                </a:solidFill>
                <a:effectLst/>
                <a:latin typeface="Arial" panose="020B0604020202020204" pitchFamily="34" charset="0"/>
              </a:rPr>
              <a:t>NSF Award ID 1755088</a:t>
            </a:r>
            <a:endParaRPr lang="en-US" b="0" i="0" u="none" strike="noStrike" dirty="0">
              <a:solidFill>
                <a:srgbClr val="000000"/>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Overview: The Users Repository</a:t>
            </a:r>
          </a:p>
        </p:txBody>
      </p:sp>
      <p:grpSp>
        <p:nvGrpSpPr>
          <p:cNvPr id="3" name="Group 2">
            <a:extLst>
              <a:ext uri="{FF2B5EF4-FFF2-40B4-BE49-F238E27FC236}">
                <a16:creationId xmlns:a16="http://schemas.microsoft.com/office/drawing/2014/main" id="{A8D16E4E-8BBC-A540-AD92-E12A8C580DE4}"/>
              </a:ext>
            </a:extLst>
          </p:cNvPr>
          <p:cNvGrpSpPr>
            <a:grpSpLocks noChangeAspect="1"/>
          </p:cNvGrpSpPr>
          <p:nvPr/>
        </p:nvGrpSpPr>
        <p:grpSpPr>
          <a:xfrm>
            <a:off x="4737264" y="1896520"/>
            <a:ext cx="5987144" cy="3927536"/>
            <a:chOff x="1537176" y="780178"/>
            <a:chExt cx="7519931" cy="4909421"/>
          </a:xfrm>
        </p:grpSpPr>
        <p:sp>
          <p:nvSpPr>
            <p:cNvPr id="4" name="Rectangle 3">
              <a:extLst>
                <a:ext uri="{FF2B5EF4-FFF2-40B4-BE49-F238E27FC236}">
                  <a16:creationId xmlns:a16="http://schemas.microsoft.com/office/drawing/2014/main" id="{5A609199-9CCA-3E4A-A0F0-B5D53AF9EC6F}"/>
                </a:ext>
              </a:extLst>
            </p:cNvPr>
            <p:cNvSpPr/>
            <p:nvPr/>
          </p:nvSpPr>
          <p:spPr>
            <a:xfrm>
              <a:off x="1537176" y="780178"/>
              <a:ext cx="7519931" cy="4909421"/>
            </a:xfrm>
            <a:prstGeom prst="rect">
              <a:avLst/>
            </a:prstGeom>
            <a:solidFill>
              <a:schemeClr val="tx2">
                <a:lumMod val="50000"/>
              </a:schemeClr>
            </a:solidFill>
            <a:ln w="12700" cap="flat" cmpd="sng" algn="ctr">
              <a:solidFill>
                <a:sysClr val="windowText" lastClr="000000"/>
              </a:solid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5" name="TextBox 4">
              <a:extLst>
                <a:ext uri="{FF2B5EF4-FFF2-40B4-BE49-F238E27FC236}">
                  <a16:creationId xmlns:a16="http://schemas.microsoft.com/office/drawing/2014/main" id="{E28A15BB-2642-FB4E-9ADA-EED137419469}"/>
                </a:ext>
              </a:extLst>
            </p:cNvPr>
            <p:cNvSpPr txBox="1"/>
            <p:nvPr/>
          </p:nvSpPr>
          <p:spPr>
            <a:xfrm>
              <a:off x="3946443" y="863592"/>
              <a:ext cx="1856421"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/my/local/repo/</a:t>
              </a:r>
            </a:p>
          </p:txBody>
        </p:sp>
        <p:sp>
          <p:nvSpPr>
            <p:cNvPr id="6" name="TextBox 5">
              <a:extLst>
                <a:ext uri="{FF2B5EF4-FFF2-40B4-BE49-F238E27FC236}">
                  <a16:creationId xmlns:a16="http://schemas.microsoft.com/office/drawing/2014/main" id="{705B18D8-08C4-4549-8A6D-E0D2C67A8D2B}"/>
                </a:ext>
              </a:extLst>
            </p:cNvPr>
            <p:cNvSpPr txBox="1"/>
            <p:nvPr/>
          </p:nvSpPr>
          <p:spPr>
            <a:xfrm>
              <a:off x="1965732" y="1811625"/>
              <a:ext cx="3165069"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ne0np4.SAMGRID01.ne30x4</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7" name="TextBox 6">
              <a:extLst>
                <a:ext uri="{FF2B5EF4-FFF2-40B4-BE49-F238E27FC236}">
                  <a16:creationId xmlns:a16="http://schemas.microsoft.com/office/drawing/2014/main" id="{00BFD6DF-B236-184D-86F4-FED02C6B5627}"/>
                </a:ext>
              </a:extLst>
            </p:cNvPr>
            <p:cNvSpPr txBox="1"/>
            <p:nvPr/>
          </p:nvSpPr>
          <p:spPr>
            <a:xfrm>
              <a:off x="5559357" y="1811625"/>
              <a:ext cx="3254444"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ne0np4.MyOtherGrid.ne30x8</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8" name="Straight Connector 7">
              <a:extLst>
                <a:ext uri="{FF2B5EF4-FFF2-40B4-BE49-F238E27FC236}">
                  <a16:creationId xmlns:a16="http://schemas.microsoft.com/office/drawing/2014/main" id="{E880CDAC-2297-DC4F-A298-434F99B2CE8F}"/>
                </a:ext>
              </a:extLst>
            </p:cNvPr>
            <p:cNvCxnSpPr>
              <a:cxnSpLocks/>
              <a:endCxn id="6" idx="0"/>
            </p:cNvCxnSpPr>
            <p:nvPr/>
          </p:nvCxnSpPr>
          <p:spPr>
            <a:xfrm flipH="1">
              <a:off x="3548267" y="1241526"/>
              <a:ext cx="1249078" cy="570099"/>
            </a:xfrm>
            <a:prstGeom prst="line">
              <a:avLst/>
            </a:prstGeom>
            <a:noFill/>
            <a:ln w="635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FC54F40A-2347-5D43-BB27-F7C25DA7532D}"/>
                </a:ext>
              </a:extLst>
            </p:cNvPr>
            <p:cNvCxnSpPr>
              <a:cxnSpLocks/>
            </p:cNvCxnSpPr>
            <p:nvPr/>
          </p:nvCxnSpPr>
          <p:spPr>
            <a:xfrm>
              <a:off x="4797343" y="1241526"/>
              <a:ext cx="2389237" cy="570098"/>
            </a:xfrm>
            <a:prstGeom prst="line">
              <a:avLst/>
            </a:prstGeom>
            <a:noFill/>
            <a:ln w="6350" cap="flat" cmpd="sng" algn="ctr">
              <a:solidFill>
                <a:sysClr val="windowText" lastClr="000000"/>
              </a:solidFill>
              <a:prstDash val="solid"/>
              <a:miter lim="800000"/>
            </a:ln>
            <a:effectLst/>
          </p:spPr>
        </p:cxnSp>
        <p:grpSp>
          <p:nvGrpSpPr>
            <p:cNvPr id="10" name="Group 9">
              <a:extLst>
                <a:ext uri="{FF2B5EF4-FFF2-40B4-BE49-F238E27FC236}">
                  <a16:creationId xmlns:a16="http://schemas.microsoft.com/office/drawing/2014/main" id="{4A24D4D8-C88A-4444-B599-D42DB1B14911}"/>
                </a:ext>
              </a:extLst>
            </p:cNvPr>
            <p:cNvGrpSpPr/>
            <p:nvPr/>
          </p:nvGrpSpPr>
          <p:grpSpPr>
            <a:xfrm>
              <a:off x="2590798" y="2180956"/>
              <a:ext cx="2709338" cy="3443357"/>
              <a:chOff x="2091261" y="2180956"/>
              <a:chExt cx="2709338" cy="3443357"/>
            </a:xfrm>
          </p:grpSpPr>
          <p:sp>
            <p:nvSpPr>
              <p:cNvPr id="27" name="TextBox 26">
                <a:extLst>
                  <a:ext uri="{FF2B5EF4-FFF2-40B4-BE49-F238E27FC236}">
                    <a16:creationId xmlns:a16="http://schemas.microsoft.com/office/drawing/2014/main" id="{6B16256C-1B3E-A345-8D88-606917CB31E1}"/>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atmsrf</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28" name="TextBox 27">
                <a:extLst>
                  <a:ext uri="{FF2B5EF4-FFF2-40B4-BE49-F238E27FC236}">
                    <a16:creationId xmlns:a16="http://schemas.microsoft.com/office/drawing/2014/main" id="{10DDE55E-2525-804E-8DDC-03E679F3E354}"/>
                  </a:ext>
                </a:extLst>
              </p:cNvPr>
              <p:cNvSpPr txBox="1"/>
              <p:nvPr/>
            </p:nvSpPr>
            <p:spPr>
              <a:xfrm>
                <a:off x="2253109" y="2864191"/>
                <a:ext cx="1099691" cy="384721"/>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domains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29" name="TextBox 28">
                <a:extLst>
                  <a:ext uri="{FF2B5EF4-FFF2-40B4-BE49-F238E27FC236}">
                    <a16:creationId xmlns:a16="http://schemas.microsoft.com/office/drawing/2014/main" id="{AB66DFAA-3AD8-2D4A-828E-4DED18AF9653}"/>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clm_surfdata_5_0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30" name="TextBox 29">
                <a:extLst>
                  <a:ext uri="{FF2B5EF4-FFF2-40B4-BE49-F238E27FC236}">
                    <a16:creationId xmlns:a16="http://schemas.microsoft.com/office/drawing/2014/main" id="{89B235D3-B3E4-2643-982C-9522C409EDF6}"/>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inic</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31" name="TextBox 30">
                <a:extLst>
                  <a:ext uri="{FF2B5EF4-FFF2-40B4-BE49-F238E27FC236}">
                    <a16:creationId xmlns:a16="http://schemas.microsoft.com/office/drawing/2014/main" id="{6E311C77-4900-F14B-A04B-9A4F24729B34}"/>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Arial"/>
                    <a:sym typeface="Arial"/>
                  </a:rPr>
                  <a:t>grids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32" name="TextBox 31">
                <a:extLst>
                  <a:ext uri="{FF2B5EF4-FFF2-40B4-BE49-F238E27FC236}">
                    <a16:creationId xmlns:a16="http://schemas.microsoft.com/office/drawing/2014/main" id="{18366A58-DB82-054E-8B56-2C3DA0DEEE78}"/>
                  </a:ext>
                </a:extLst>
              </p:cNvPr>
              <p:cNvSpPr txBox="1"/>
              <p:nvPr/>
            </p:nvSpPr>
            <p:spPr>
              <a:xfrm>
                <a:off x="2270044" y="4292269"/>
                <a:ext cx="930358" cy="384721"/>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Arial"/>
                    <a:sym typeface="Arial"/>
                  </a:rPr>
                  <a:t>maps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33" name="TextBox 32">
                <a:extLst>
                  <a:ext uri="{FF2B5EF4-FFF2-40B4-BE49-F238E27FC236}">
                    <a16:creationId xmlns:a16="http://schemas.microsoft.com/office/drawing/2014/main" id="{88B6892F-C6C8-9342-BE9C-59A25D9789E2}"/>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topo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34" name="Straight Connector 33">
                <a:extLst>
                  <a:ext uri="{FF2B5EF4-FFF2-40B4-BE49-F238E27FC236}">
                    <a16:creationId xmlns:a16="http://schemas.microsoft.com/office/drawing/2014/main" id="{ACAC668E-881B-DC44-9CAE-FF3F9D75124D}"/>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35" name="Straight Connector 34">
                <a:extLst>
                  <a:ext uri="{FF2B5EF4-FFF2-40B4-BE49-F238E27FC236}">
                    <a16:creationId xmlns:a16="http://schemas.microsoft.com/office/drawing/2014/main" id="{6F9A55E3-9CB5-A64F-A313-DBD4C64DEE38}"/>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36" name="Straight Connector 35">
                <a:extLst>
                  <a:ext uri="{FF2B5EF4-FFF2-40B4-BE49-F238E27FC236}">
                    <a16:creationId xmlns:a16="http://schemas.microsoft.com/office/drawing/2014/main" id="{1AC36C22-4E27-3141-8B9C-D2671770EFC0}"/>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618E1857-6E8E-FC4B-9BC6-7710E1BEDB7B}"/>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38" name="Straight Connector 37">
                <a:extLst>
                  <a:ext uri="{FF2B5EF4-FFF2-40B4-BE49-F238E27FC236}">
                    <a16:creationId xmlns:a16="http://schemas.microsoft.com/office/drawing/2014/main" id="{54963E3F-4942-CD43-ADC3-97248E2B6C5F}"/>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39" name="Straight Connector 38">
                <a:extLst>
                  <a:ext uri="{FF2B5EF4-FFF2-40B4-BE49-F238E27FC236}">
                    <a16:creationId xmlns:a16="http://schemas.microsoft.com/office/drawing/2014/main" id="{E9015AD2-98A1-174A-898F-309E6373B0D1}"/>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40" name="Straight Connector 39">
                <a:extLst>
                  <a:ext uri="{FF2B5EF4-FFF2-40B4-BE49-F238E27FC236}">
                    <a16:creationId xmlns:a16="http://schemas.microsoft.com/office/drawing/2014/main" id="{4A317B12-3F7E-4C4E-AB6D-455829DD00D9}"/>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41" name="Straight Connector 40">
                <a:extLst>
                  <a:ext uri="{FF2B5EF4-FFF2-40B4-BE49-F238E27FC236}">
                    <a16:creationId xmlns:a16="http://schemas.microsoft.com/office/drawing/2014/main" id="{A77978FA-3552-D849-94EF-05A13C6BEBD5}"/>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nvGrpSpPr>
            <p:cNvPr id="11" name="Group 10">
              <a:extLst>
                <a:ext uri="{FF2B5EF4-FFF2-40B4-BE49-F238E27FC236}">
                  <a16:creationId xmlns:a16="http://schemas.microsoft.com/office/drawing/2014/main" id="{20C4C38D-1FEF-F745-A06A-C8013DDD81CD}"/>
                </a:ext>
              </a:extLst>
            </p:cNvPr>
            <p:cNvGrpSpPr/>
            <p:nvPr/>
          </p:nvGrpSpPr>
          <p:grpSpPr>
            <a:xfrm>
              <a:off x="6189136" y="2189417"/>
              <a:ext cx="2709338" cy="3443357"/>
              <a:chOff x="2091261" y="2180956"/>
              <a:chExt cx="2709338" cy="3443357"/>
            </a:xfrm>
          </p:grpSpPr>
          <p:sp>
            <p:nvSpPr>
              <p:cNvPr id="12" name="TextBox 11">
                <a:extLst>
                  <a:ext uri="{FF2B5EF4-FFF2-40B4-BE49-F238E27FC236}">
                    <a16:creationId xmlns:a16="http://schemas.microsoft.com/office/drawing/2014/main" id="{5FB45605-BB1A-EF42-BF6E-DC24CB7D3A2C}"/>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atmsrf</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3" name="TextBox 12">
                <a:extLst>
                  <a:ext uri="{FF2B5EF4-FFF2-40B4-BE49-F238E27FC236}">
                    <a16:creationId xmlns:a16="http://schemas.microsoft.com/office/drawing/2014/main" id="{464C7103-A8C3-2D45-811A-D73105576847}"/>
                  </a:ext>
                </a:extLst>
              </p:cNvPr>
              <p:cNvSpPr txBox="1"/>
              <p:nvPr/>
            </p:nvSpPr>
            <p:spPr>
              <a:xfrm>
                <a:off x="2253109" y="2864191"/>
                <a:ext cx="1099691" cy="384721"/>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domains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4" name="TextBox 13">
                <a:extLst>
                  <a:ext uri="{FF2B5EF4-FFF2-40B4-BE49-F238E27FC236}">
                    <a16:creationId xmlns:a16="http://schemas.microsoft.com/office/drawing/2014/main" id="{1CCD2C14-54CF-5347-B48E-63556CDB6974}"/>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clm_surfdata_5_0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5" name="TextBox 14">
                <a:extLst>
                  <a:ext uri="{FF2B5EF4-FFF2-40B4-BE49-F238E27FC236}">
                    <a16:creationId xmlns:a16="http://schemas.microsoft.com/office/drawing/2014/main" id="{D09E9607-90A8-2845-AE06-C59CE4636945}"/>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inic</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6" name="TextBox 15">
                <a:extLst>
                  <a:ext uri="{FF2B5EF4-FFF2-40B4-BE49-F238E27FC236}">
                    <a16:creationId xmlns:a16="http://schemas.microsoft.com/office/drawing/2014/main" id="{F33B5115-43E2-6F4E-B63E-5CBEAF6271C9}"/>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Arial"/>
                    <a:sym typeface="Arial"/>
                  </a:rPr>
                  <a:t>grids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7" name="TextBox 16">
                <a:extLst>
                  <a:ext uri="{FF2B5EF4-FFF2-40B4-BE49-F238E27FC236}">
                    <a16:creationId xmlns:a16="http://schemas.microsoft.com/office/drawing/2014/main" id="{587D494A-6822-124A-A977-427CD20B1C99}"/>
                  </a:ext>
                </a:extLst>
              </p:cNvPr>
              <p:cNvSpPr txBox="1"/>
              <p:nvPr/>
            </p:nvSpPr>
            <p:spPr>
              <a:xfrm>
                <a:off x="2270044" y="4292269"/>
                <a:ext cx="930358" cy="384721"/>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Arial"/>
                    <a:sym typeface="Arial"/>
                  </a:rPr>
                  <a:t>maps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18" name="TextBox 17">
                <a:extLst>
                  <a:ext uri="{FF2B5EF4-FFF2-40B4-BE49-F238E27FC236}">
                    <a16:creationId xmlns:a16="http://schemas.microsoft.com/office/drawing/2014/main" id="{567208FC-6AF2-1245-83E1-C4D143A996BC}"/>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topo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19" name="Straight Connector 18">
                <a:extLst>
                  <a:ext uri="{FF2B5EF4-FFF2-40B4-BE49-F238E27FC236}">
                    <a16:creationId xmlns:a16="http://schemas.microsoft.com/office/drawing/2014/main" id="{C808A275-4693-3045-833F-F230434149AF}"/>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43CAC44F-5527-9042-8577-DE40BFC604AA}"/>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3479EEA9-8DCB-F04A-8F7F-EAC41D704133}"/>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CF6CA43-6A24-8245-AC32-FF98B131E93E}"/>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24778F8-7604-6B4D-9FE2-D583E135C82B}"/>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3F73C212-CAE5-5049-9D30-E74A969E3F4E}"/>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B4B41A39-6B13-E840-B1EE-BDB12255D7FA}"/>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EC86EFC3-F80F-0647-8D4B-25F5B9DB062A}"/>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sp>
        <p:nvSpPr>
          <p:cNvPr id="42" name="TextBox 41">
            <a:extLst>
              <a:ext uri="{FF2B5EF4-FFF2-40B4-BE49-F238E27FC236}">
                <a16:creationId xmlns:a16="http://schemas.microsoft.com/office/drawing/2014/main" id="{4D5EF050-BF5F-7F48-AD00-A0B26494845F}"/>
              </a:ext>
            </a:extLst>
          </p:cNvPr>
          <p:cNvSpPr txBox="1"/>
          <p:nvPr/>
        </p:nvSpPr>
        <p:spPr>
          <a:xfrm>
            <a:off x="4639840" y="807258"/>
            <a:ext cx="542436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completed, the user has generated a repository of required values for each grid, stored with the following directory structure:</a:t>
            </a:r>
          </a:p>
        </p:txBody>
      </p:sp>
      <p:sp>
        <p:nvSpPr>
          <p:cNvPr id="43" name="TextBox 42">
            <a:extLst>
              <a:ext uri="{FF2B5EF4-FFF2-40B4-BE49-F238E27FC236}">
                <a16:creationId xmlns:a16="http://schemas.microsoft.com/office/drawing/2014/main" id="{3F547590-3266-D740-8F36-650B45D6E758}"/>
              </a:ext>
            </a:extLst>
          </p:cNvPr>
          <p:cNvSpPr txBox="1"/>
          <p:nvPr/>
        </p:nvSpPr>
        <p:spPr>
          <a:xfrm>
            <a:off x="990601" y="761669"/>
            <a:ext cx="330631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Note the naming convention for the Variable Resolution Mesh grids.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8D40A7C9-FB5D-344B-8950-04080F8EF12E}"/>
              </a:ext>
            </a:extLst>
          </p:cNvPr>
          <p:cNvSpPr txBox="1"/>
          <p:nvPr/>
        </p:nvSpPr>
        <p:spPr>
          <a:xfrm>
            <a:off x="1502709" y="1732862"/>
            <a:ext cx="2383665" cy="307777"/>
          </a:xfrm>
          <a:prstGeom prst="rect">
            <a:avLst/>
          </a:prstGeom>
          <a:noFill/>
          <a:ln w="25400">
            <a:solidFill>
              <a:schemeClr val="tx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48F87"/>
                </a:solidFill>
                <a:effectLst/>
                <a:uLnTx/>
                <a:uFillTx/>
                <a:latin typeface="Arial"/>
                <a:cs typeface="Arial"/>
                <a:sym typeface="Arial"/>
              </a:rPr>
              <a:t>ne0np4</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r>
              <a:rPr kumimoji="0" lang="en-US" sz="1400" b="0" i="0" u="none" strike="noStrike" kern="0" cap="none" spc="0" normalizeH="0" baseline="0" noProof="0" dirty="0">
                <a:ln>
                  <a:noFill/>
                </a:ln>
                <a:solidFill>
                  <a:srgbClr val="C00000"/>
                </a:solidFill>
                <a:effectLst/>
                <a:uLnTx/>
                <a:uFillTx/>
                <a:latin typeface="Arial"/>
                <a:cs typeface="Arial"/>
                <a:sym typeface="Arial"/>
              </a:rPr>
              <a:t>NAME</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ne30</a:t>
            </a:r>
            <a:r>
              <a:rPr kumimoji="0" lang="en-US" sz="1400" b="0" i="0" u="none" strike="noStrike" kern="0" cap="none" spc="0" normalizeH="0" baseline="0" noProof="0" dirty="0">
                <a:ln>
                  <a:noFill/>
                </a:ln>
                <a:solidFill>
                  <a:srgbClr val="FF0000"/>
                </a:solidFill>
                <a:effectLst/>
                <a:uLnTx/>
                <a:uFillTx/>
                <a:latin typeface="Arial"/>
                <a:cs typeface="Arial"/>
                <a:sym typeface="Arial"/>
              </a:rPr>
              <a:t>x4</a:t>
            </a:r>
          </a:p>
        </p:txBody>
      </p:sp>
      <p:sp>
        <p:nvSpPr>
          <p:cNvPr id="45" name="TextBox 44">
            <a:extLst>
              <a:ext uri="{FF2B5EF4-FFF2-40B4-BE49-F238E27FC236}">
                <a16:creationId xmlns:a16="http://schemas.microsoft.com/office/drawing/2014/main" id="{DAF2F8B9-3E99-7B4E-8543-E3C4011F5196}"/>
              </a:ext>
            </a:extLst>
          </p:cNvPr>
          <p:cNvSpPr txBox="1"/>
          <p:nvPr/>
        </p:nvSpPr>
        <p:spPr>
          <a:xfrm>
            <a:off x="1201035" y="3614472"/>
            <a:ext cx="2919441" cy="307777"/>
          </a:xfrm>
          <a:prstGeom prst="rect">
            <a:avLst/>
          </a:prstGeom>
          <a:no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NAME</a:t>
            </a:r>
            <a:r>
              <a:rPr kumimoji="0" lang="en-US" sz="1400" b="0" i="0" u="none" strike="noStrike" kern="0" cap="none" spc="0" normalizeH="0" baseline="0" noProof="0" dirty="0">
                <a:ln>
                  <a:noFill/>
                </a:ln>
                <a:solidFill>
                  <a:srgbClr val="000000"/>
                </a:solidFill>
                <a:effectLst/>
                <a:uLnTx/>
                <a:uFillTx/>
                <a:latin typeface="Arial"/>
                <a:cs typeface="Arial"/>
                <a:sym typeface="Arial"/>
              </a:rPr>
              <a:t> = unique name for your grid</a:t>
            </a:r>
          </a:p>
        </p:txBody>
      </p:sp>
      <p:sp>
        <p:nvSpPr>
          <p:cNvPr id="46" name="TextBox 45">
            <a:extLst>
              <a:ext uri="{FF2B5EF4-FFF2-40B4-BE49-F238E27FC236}">
                <a16:creationId xmlns:a16="http://schemas.microsoft.com/office/drawing/2014/main" id="{2EBFD160-3B6F-1749-8DDE-C81A5CED11B3}"/>
              </a:ext>
            </a:extLst>
          </p:cNvPr>
          <p:cNvSpPr txBox="1"/>
          <p:nvPr/>
        </p:nvSpPr>
        <p:spPr>
          <a:xfrm>
            <a:off x="1190915" y="2605518"/>
            <a:ext cx="2929561" cy="738664"/>
          </a:xfrm>
          <a:prstGeom prst="rect">
            <a:avLst/>
          </a:prstGeom>
          <a:no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48F87"/>
                </a:solidFill>
                <a:effectLst/>
                <a:uLnTx/>
                <a:uFillTx/>
                <a:latin typeface="Arial"/>
                <a:cs typeface="Arial"/>
                <a:sym typeface="Arial"/>
              </a:rPr>
              <a:t>ne0np4</a:t>
            </a:r>
            <a:r>
              <a:rPr kumimoji="0" lang="en-US" sz="1400" b="0" i="0" u="none" strike="noStrike" kern="0" cap="none" spc="0" normalizeH="0" baseline="0" noProof="0" dirty="0">
                <a:ln>
                  <a:noFill/>
                </a:ln>
                <a:solidFill>
                  <a:srgbClr val="000000"/>
                </a:solidFill>
                <a:effectLst/>
                <a:uLnTx/>
                <a:uFillTx/>
                <a:latin typeface="Arial"/>
                <a:cs typeface="Arial"/>
                <a:sym typeface="Arial"/>
              </a:rPr>
              <a:t> = all variable resolution grids with 4 GLL points must begin with this.</a:t>
            </a:r>
          </a:p>
        </p:txBody>
      </p:sp>
      <p:sp>
        <p:nvSpPr>
          <p:cNvPr id="47" name="TextBox 46">
            <a:extLst>
              <a:ext uri="{FF2B5EF4-FFF2-40B4-BE49-F238E27FC236}">
                <a16:creationId xmlns:a16="http://schemas.microsoft.com/office/drawing/2014/main" id="{56BC4BD1-A256-FE41-A04A-AF1AF599B68A}"/>
              </a:ext>
            </a:extLst>
          </p:cNvPr>
          <p:cNvSpPr txBox="1"/>
          <p:nvPr/>
        </p:nvSpPr>
        <p:spPr>
          <a:xfrm>
            <a:off x="1212560" y="4223618"/>
            <a:ext cx="2919441" cy="1600438"/>
          </a:xfrm>
          <a:prstGeom prst="rect">
            <a:avLst/>
          </a:prstGeom>
          <a:no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ne30</a:t>
            </a:r>
            <a:r>
              <a:rPr kumimoji="0" lang="en-US" sz="1400" b="0" i="0" u="none" strike="noStrike" kern="0" cap="none" spc="0" normalizeH="0" baseline="0" noProof="0" dirty="0">
                <a:ln>
                  <a:noFill/>
                </a:ln>
                <a:solidFill>
                  <a:srgbClr val="000000"/>
                </a:solidFill>
                <a:effectLst/>
                <a:uLnTx/>
                <a:uFillTx/>
                <a:latin typeface="Arial"/>
                <a:cs typeface="Arial"/>
                <a:sym typeface="Arial"/>
              </a:rPr>
              <a:t> = the base resolution of the unrefined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x4</a:t>
            </a:r>
            <a:r>
              <a:rPr kumimoji="0" lang="en-US" sz="1400" b="0" i="0" u="none" strike="noStrike" kern="0" cap="none" spc="0" normalizeH="0" baseline="0" noProof="0" dirty="0">
                <a:ln>
                  <a:noFill/>
                </a:ln>
                <a:solidFill>
                  <a:srgbClr val="000000"/>
                </a:solidFill>
                <a:effectLst/>
                <a:uLnTx/>
                <a:uFillTx/>
                <a:latin typeface="Arial"/>
                <a:cs typeface="Arial"/>
                <a:sym typeface="Arial"/>
              </a:rPr>
              <a:t> = The refinement factor for the highest resolution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e.g. For a ne120 grid: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30</a:t>
            </a:r>
            <a:r>
              <a:rPr kumimoji="0" lang="en-US" sz="1400" b="0" i="0" u="none" strike="noStrike" kern="0" cap="none" spc="0" normalizeH="0" baseline="0" noProof="0" dirty="0">
                <a:ln>
                  <a:noFill/>
                </a:ln>
                <a:solidFill>
                  <a:srgbClr val="FF0000"/>
                </a:solidFill>
                <a:effectLst/>
                <a:uLnTx/>
                <a:uFillTx/>
                <a:latin typeface="Arial"/>
                <a:cs typeface="Arial"/>
                <a:sym typeface="Arial"/>
              </a:rPr>
              <a:t>x4</a:t>
            </a:r>
            <a:r>
              <a:rPr kumimoji="0" lang="en-US" sz="1400" b="0" i="0" u="none" strike="noStrike" kern="0" cap="none" spc="0" normalizeH="0" baseline="0" noProof="0" dirty="0">
                <a:ln>
                  <a:noFill/>
                </a:ln>
                <a:solidFill>
                  <a:srgbClr val="000000"/>
                </a:solidFill>
                <a:effectLst/>
                <a:uLnTx/>
                <a:uFillTx/>
                <a:latin typeface="Arial"/>
                <a:cs typeface="Arial"/>
                <a:sym typeface="Arial"/>
              </a:rPr>
              <a:t> = 120.</a:t>
            </a:r>
          </a:p>
        </p:txBody>
      </p:sp>
      <p:sp>
        <p:nvSpPr>
          <p:cNvPr id="48" name="TextBox 47">
            <a:extLst>
              <a:ext uri="{FF2B5EF4-FFF2-40B4-BE49-F238E27FC236}">
                <a16:creationId xmlns:a16="http://schemas.microsoft.com/office/drawing/2014/main" id="{E401E7CB-B5F2-8441-B5F6-72D56C25F80B}"/>
              </a:ext>
            </a:extLst>
          </p:cNvPr>
          <p:cNvSpPr txBox="1"/>
          <p:nvPr/>
        </p:nvSpPr>
        <p:spPr>
          <a:xfrm>
            <a:off x="6914318" y="4252665"/>
            <a:ext cx="1107996" cy="369332"/>
          </a:xfrm>
          <a:prstGeom prst="rect">
            <a:avLst/>
          </a:prstGeom>
          <a:noFill/>
        </p:spPr>
        <p:txBody>
          <a:bodyPr wrap="none" rtlCol="0">
            <a:spAutoFit/>
          </a:bodyPr>
          <a:lstStyle/>
          <a:p>
            <a:r>
              <a:rPr lang="en-US" dirty="0">
                <a:solidFill>
                  <a:srgbClr val="FFC000"/>
                </a:solidFill>
              </a:rPr>
              <a:t>Obsolete</a:t>
            </a:r>
          </a:p>
        </p:txBody>
      </p:sp>
      <p:cxnSp>
        <p:nvCxnSpPr>
          <p:cNvPr id="50" name="Straight Arrow Connector 49">
            <a:extLst>
              <a:ext uri="{FF2B5EF4-FFF2-40B4-BE49-F238E27FC236}">
                <a16:creationId xmlns:a16="http://schemas.microsoft.com/office/drawing/2014/main" id="{161EE9B8-2AFE-E940-903A-46F1A0F981CA}"/>
              </a:ext>
            </a:extLst>
          </p:cNvPr>
          <p:cNvCxnSpPr>
            <a:cxnSpLocks/>
          </p:cNvCxnSpPr>
          <p:nvPr/>
        </p:nvCxnSpPr>
        <p:spPr>
          <a:xfrm flipV="1">
            <a:off x="7935079" y="3828547"/>
            <a:ext cx="570362" cy="5628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9C08B8C-08AA-4E45-9BB0-A2A092ECAB18}"/>
              </a:ext>
            </a:extLst>
          </p:cNvPr>
          <p:cNvCxnSpPr>
            <a:cxnSpLocks/>
          </p:cNvCxnSpPr>
          <p:nvPr/>
        </p:nvCxnSpPr>
        <p:spPr>
          <a:xfrm flipH="1" flipV="1">
            <a:off x="6615870" y="3871507"/>
            <a:ext cx="291584" cy="48538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FA91A57-9C66-9843-9A45-72B8E7E20ACD}"/>
              </a:ext>
            </a:extLst>
          </p:cNvPr>
          <p:cNvCxnSpPr>
            <a:cxnSpLocks/>
          </p:cNvCxnSpPr>
          <p:nvPr/>
        </p:nvCxnSpPr>
        <p:spPr>
          <a:xfrm>
            <a:off x="7923262" y="4570881"/>
            <a:ext cx="582179" cy="22520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4AEB3F3-761B-1C4E-A8B8-D3F1E1F29FAA}"/>
              </a:ext>
            </a:extLst>
          </p:cNvPr>
          <p:cNvCxnSpPr>
            <a:cxnSpLocks/>
          </p:cNvCxnSpPr>
          <p:nvPr/>
        </p:nvCxnSpPr>
        <p:spPr>
          <a:xfrm flipH="1">
            <a:off x="6508017" y="4522095"/>
            <a:ext cx="429457" cy="265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FD8610E-9195-FE46-A49B-3ACF15077917}"/>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8739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(1) Building Executables</a:t>
            </a:r>
          </a:p>
        </p:txBody>
      </p:sp>
      <p:sp>
        <p:nvSpPr>
          <p:cNvPr id="5" name="TextBox 4">
            <a:extLst>
              <a:ext uri="{FF2B5EF4-FFF2-40B4-BE49-F238E27FC236}">
                <a16:creationId xmlns:a16="http://schemas.microsoft.com/office/drawing/2014/main" id="{16FB0251-340C-DA45-A71C-D3B0A7A68ED7}"/>
              </a:ext>
            </a:extLst>
          </p:cNvPr>
          <p:cNvSpPr txBox="1"/>
          <p:nvPr/>
        </p:nvSpPr>
        <p:spPr>
          <a:xfrm>
            <a:off x="6616056" y="327321"/>
            <a:ext cx="4966344" cy="5693866"/>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(2) Build the pre-requisite executables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--&gt; Build VRM_Editor on 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execcasper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cd Community_Mesh_Generation_Toolkit/VRM_tools/VRM_Editor/src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module load gnu/9.1.0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qmake-qt5 VRM_Editor.pro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editor can now be run in this directory: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./VRM_Editor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editor is not as prone to crashing when running on 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but users will need to be patient with latency when using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the mouse.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When running on the VRM_Editor on Casper, be sure to re-load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the gnu/9.1.0 module first: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module list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gnu/9.1.0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netcdf/4.7.4   5) openmpi/4.0.5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kern="0" dirty="0">
              <a:solidFill>
                <a:srgbClr val="000000"/>
              </a:solidFill>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Users interested in using the command line program for manual grid editing should build that executable now: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kern="0" dirty="0">
              <a:solidFill>
                <a:srgbClr val="000000"/>
              </a:solidFill>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make –f Makefile-Create_VRMgrid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kern="0" dirty="0">
              <a:solidFill>
                <a:srgbClr val="000000"/>
              </a:solidFill>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Run the command with no arguments to get the usage </a:t>
            </a:r>
            <a:r>
              <a:rPr lang="en-US" sz="1000" kern="0" dirty="0">
                <a:solidFill>
                  <a:srgbClr val="000000"/>
                </a:solidFill>
                <a:latin typeface="Calibri" panose="020F0502020204030204" pitchFamily="34" charset="0"/>
                <a:cs typeface="Calibri" panose="020F0502020204030204" pitchFamily="34" charset="0"/>
                <a:sym typeface="Arial"/>
              </a:rPr>
              <a:t>values: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000000"/>
                </a:solidFill>
                <a:latin typeface="Calibri" panose="020F0502020204030204" pitchFamily="34" charset="0"/>
                <a:cs typeface="Calibri" panose="020F0502020204030204" pitchFamily="34" charset="0"/>
                <a:sym typeface="Arial"/>
              </a:rPr>
              <a:t>Casper% ./Create_VRMgrid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7AAF82-7D8A-334F-83F2-81130377AEA1}"/>
              </a:ext>
            </a:extLst>
          </p:cNvPr>
          <p:cNvSpPr txBox="1"/>
          <p:nvPr/>
        </p:nvSpPr>
        <p:spPr>
          <a:xfrm>
            <a:off x="416540" y="3959084"/>
            <a:ext cx="5631218" cy="206210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VRM_Editor For Linux/Mac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For Linux users, with the Qt and netCDF packages installed,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building the editor is just as simple as for 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000000"/>
                </a:solidFill>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For Mac users.... not so much</a:t>
            </a:r>
            <a:r>
              <a:rPr lang="en-US" sz="1000" kern="0" dirty="0">
                <a:solidFill>
                  <a:srgbClr val="000000"/>
                </a:solidFill>
                <a:latin typeface="Calibri" panose="020F0502020204030204" pitchFamily="34" charset="0"/>
                <a:cs typeface="Calibri" panose="020F0502020204030204" pitchFamily="34" charset="0"/>
                <a:sym typeface="Arial"/>
              </a:rPr>
              <a:t>.</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For details on Linux/MAC see the documentation 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400" b="1"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Community_Mesh_Generation_Toolkit/VRM_tools/Docs/VRM_Grids_For_CAMSE.pdf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46F47A6-B134-9B4E-937A-400AD69B3130}"/>
              </a:ext>
            </a:extLst>
          </p:cNvPr>
          <p:cNvSpPr txBox="1"/>
          <p:nvPr/>
        </p:nvSpPr>
        <p:spPr>
          <a:xfrm>
            <a:off x="1221026" y="832694"/>
            <a:ext cx="4022247" cy="923330"/>
          </a:xfrm>
          <a:prstGeom prst="rect">
            <a:avLst/>
          </a:prstGeom>
          <a:noFill/>
        </p:spPr>
        <p:txBody>
          <a:bodyPr wrap="square" rtlCol="0">
            <a:spAutoFit/>
          </a:bodyPr>
          <a:lstStyle/>
          <a:p>
            <a:r>
              <a:rPr lang="en-US" b="1" dirty="0"/>
              <a:t>AMWG_DEMO_FEB22-NOTES</a:t>
            </a:r>
          </a:p>
          <a:p>
            <a:r>
              <a:rPr lang="en-US" dirty="0"/>
              <a:t>In the Doc directory contains the step-by-step process outlined here.</a:t>
            </a:r>
          </a:p>
        </p:txBody>
      </p:sp>
      <p:sp>
        <p:nvSpPr>
          <p:cNvPr id="7" name="TextBox 6">
            <a:extLst>
              <a:ext uri="{FF2B5EF4-FFF2-40B4-BE49-F238E27FC236}">
                <a16:creationId xmlns:a16="http://schemas.microsoft.com/office/drawing/2014/main" id="{29DC5894-0E6C-004B-8C16-1E4E46F0DE2D}"/>
              </a:ext>
            </a:extLst>
          </p:cNvPr>
          <p:cNvSpPr txBox="1"/>
          <p:nvPr/>
        </p:nvSpPr>
        <p:spPr>
          <a:xfrm>
            <a:off x="640654" y="1795982"/>
            <a:ext cx="4363233" cy="132343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first section of this file goes thru the steps for checking out the tools and the cesm2_3_alpha08a tag used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kern="0" dirty="0">
              <a:solidFill>
                <a:srgbClr val="000000"/>
              </a:solidFill>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These steps are omitted.</a:t>
            </a:r>
          </a:p>
        </p:txBody>
      </p:sp>
      <p:sp>
        <p:nvSpPr>
          <p:cNvPr id="8" name="TextBox 7">
            <a:extLst>
              <a:ext uri="{FF2B5EF4-FFF2-40B4-BE49-F238E27FC236}">
                <a16:creationId xmlns:a16="http://schemas.microsoft.com/office/drawing/2014/main" id="{960ED32C-C132-5649-9013-F2B4E388A5A4}"/>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86526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(1) Building Executables</a:t>
            </a:r>
          </a:p>
        </p:txBody>
      </p:sp>
      <p:sp>
        <p:nvSpPr>
          <p:cNvPr id="3" name="TextBox 2">
            <a:extLst>
              <a:ext uri="{FF2B5EF4-FFF2-40B4-BE49-F238E27FC236}">
                <a16:creationId xmlns:a16="http://schemas.microsoft.com/office/drawing/2014/main" id="{D50A76FF-6EEC-664A-95DE-A28E93CB1138}"/>
              </a:ext>
            </a:extLst>
          </p:cNvPr>
          <p:cNvSpPr txBox="1"/>
          <p:nvPr/>
        </p:nvSpPr>
        <p:spPr>
          <a:xfrm>
            <a:off x="749300" y="1108412"/>
            <a:ext cx="3873500" cy="424731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--&gt; Build Gen_ControlVolumes.exe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cd $(VRM_tools)/VRM_ControlVolumes/src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list                {check what compiler is set}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intel/19.1.1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mpt/2.22      5) netcdf/4.8.1    6) ncl/6.6.2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load gnu             {switch to GNU compiler}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list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gnu/10.1.0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netcdf/4.8.1  5) mpt/2.22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Inactive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000000"/>
                </a:solidFill>
                <a:latin typeface="Calibri" panose="020F0502020204030204" pitchFamily="34" charset="0"/>
                <a:cs typeface="Calibri" panose="020F0502020204030204" pitchFamily="34" charset="0"/>
                <a:sym typeface="Arial"/>
              </a:rPr>
              <a:t>   1) ncl</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load intel           {switch back to default}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Be sure to use the gnu compiler here. Also, note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$(VRM_tools) short-hand, it will be used from now 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7" name="TextBox 6">
            <a:extLst>
              <a:ext uri="{FF2B5EF4-FFF2-40B4-BE49-F238E27FC236}">
                <a16:creationId xmlns:a16="http://schemas.microsoft.com/office/drawing/2014/main" id="{F42C8D83-FED7-EC4C-BE0B-5F055E92F3EC}"/>
              </a:ext>
            </a:extLst>
          </p:cNvPr>
          <p:cNvSpPr txBox="1"/>
          <p:nvPr/>
        </p:nvSpPr>
        <p:spPr>
          <a:xfrm>
            <a:off x="5345211" y="86843"/>
            <a:ext cx="5791200" cy="614014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--&gt; Build mksurfdata_map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cd $(AMWG_DEMO_FEB22)/src/</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cesm2_2_alpha08a/</a:t>
            </a:r>
            <a:r>
              <a:rPr kumimoji="0" lang="en-US" sz="11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components/clm/tools</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/mksurfdata_map/src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load ncl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list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intel/19.1.1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netcdf/4.8.1  5) ncl/6.6.2      6) mpt/2.22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setenv LIB_NETCDF $NCAR_LDFLAGS_NETCDF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setenv INC_NETCDF $NCAR_INC_NETCDF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gmake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--&gt; Build gen_domains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cd $(AMWG_DEMO_FEB22)/src/</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cesm2_3_alpha08a/</a:t>
            </a:r>
            <a:r>
              <a:rPr kumimoji="0" lang="en-US" sz="11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cime/tools</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mapping/gen_domain_files/src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list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intel/19.0.5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netcdf/4.7.4  5) ncl/6.6.2      6) mpt/2.22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../../../configure --macros-format Makefile --mpilib mpi-serial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(source ./.env_mach_specific.csh ; gmake)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--&gt; Build interpic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cd $(AMWG_DEMO_FEB22)/src/</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cesm2_3_alpha08a/</a:t>
            </a:r>
            <a:r>
              <a:rPr kumimoji="0" lang="en-US" sz="11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components/cam/tools</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/interpic_new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load ncl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module list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Currently Loaded Modules: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ncarenv/1.3   2) intel/19.1.1   3) ncarcompilers/0.5.0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4) netcdf/4.8.1  5) mpt/2.22       6) ncl/6.6.2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setenv LIB_NETCDF $NCAR_LDFLAGS_NETCDF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setenv INC_NETCDF $NCAR_INC_NETCDF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gmake</a:t>
            </a:r>
          </a:p>
        </p:txBody>
      </p:sp>
      <p:sp>
        <p:nvSpPr>
          <p:cNvPr id="4" name="Rectangle 3">
            <a:extLst>
              <a:ext uri="{FF2B5EF4-FFF2-40B4-BE49-F238E27FC236}">
                <a16:creationId xmlns:a16="http://schemas.microsoft.com/office/drawing/2014/main" id="{81C2257D-9B21-144D-91C0-16D1E5C9A722}"/>
              </a:ext>
            </a:extLst>
          </p:cNvPr>
          <p:cNvSpPr/>
          <p:nvPr/>
        </p:nvSpPr>
        <p:spPr>
          <a:xfrm>
            <a:off x="5348614" y="2392471"/>
            <a:ext cx="5749446" cy="1816274"/>
          </a:xfrm>
          <a:prstGeom prst="rect">
            <a:avLst/>
          </a:prstGeom>
          <a:solidFill>
            <a:srgbClr val="FFC000">
              <a:alpha val="3451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0437465-5AB7-614C-BDDE-D253A1C9D1D2}"/>
              </a:ext>
            </a:extLst>
          </p:cNvPr>
          <p:cNvSpPr txBox="1"/>
          <p:nvPr/>
        </p:nvSpPr>
        <p:spPr>
          <a:xfrm>
            <a:off x="8731452" y="2392471"/>
            <a:ext cx="1203814" cy="369332"/>
          </a:xfrm>
          <a:prstGeom prst="rect">
            <a:avLst/>
          </a:prstGeom>
          <a:noFill/>
        </p:spPr>
        <p:txBody>
          <a:bodyPr wrap="square" rtlCol="0">
            <a:spAutoFit/>
          </a:bodyPr>
          <a:lstStyle/>
          <a:p>
            <a:r>
              <a:rPr lang="en-US" b="1" dirty="0"/>
              <a:t>Obsolete</a:t>
            </a:r>
          </a:p>
        </p:txBody>
      </p:sp>
      <p:sp>
        <p:nvSpPr>
          <p:cNvPr id="8" name="TextBox 7">
            <a:extLst>
              <a:ext uri="{FF2B5EF4-FFF2-40B4-BE49-F238E27FC236}">
                <a16:creationId xmlns:a16="http://schemas.microsoft.com/office/drawing/2014/main" id="{1A444614-07E6-0B48-8A77-ABF4D6FA7745}"/>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0726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A2212130-AD49-0048-ACC2-716C328E23E9}"/>
              </a:ext>
            </a:extLst>
          </p:cNvPr>
          <p:cNvSpPr txBox="1"/>
          <p:nvPr/>
        </p:nvSpPr>
        <p:spPr>
          <a:xfrm>
            <a:off x="1111518" y="853511"/>
            <a:ext cx="7576055"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There are currently three programs to create a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SQuadGen</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Command line program</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VRM_Editor</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Interactive GUI for SQuadGen</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Create_VRMgrid</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Command line interface for VRM_Editor</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These programs create the NE part of the cube-sphere grid and store the results in an EXODUS file</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96A18CC0-BE8F-4348-A1C1-F04427B38473}"/>
              </a:ext>
            </a:extLst>
          </p:cNvPr>
          <p:cNvPicPr>
            <a:picLocks noChangeAspect="1"/>
          </p:cNvPicPr>
          <p:nvPr/>
        </p:nvPicPr>
        <p:blipFill>
          <a:blip r:embed="rId2"/>
          <a:stretch>
            <a:fillRect/>
          </a:stretch>
        </p:blipFill>
        <p:spPr>
          <a:xfrm>
            <a:off x="6510868" y="3069503"/>
            <a:ext cx="4025900" cy="1257300"/>
          </a:xfrm>
          <a:prstGeom prst="rect">
            <a:avLst/>
          </a:prstGeom>
          <a:ln w="19050">
            <a:solidFill>
              <a:schemeClr val="tx1">
                <a:lumMod val="50000"/>
              </a:schemeClr>
            </a:solidFill>
          </a:ln>
        </p:spPr>
      </p:pic>
      <p:sp>
        <p:nvSpPr>
          <p:cNvPr id="5" name="TextBox 4">
            <a:extLst>
              <a:ext uri="{FF2B5EF4-FFF2-40B4-BE49-F238E27FC236}">
                <a16:creationId xmlns:a16="http://schemas.microsoft.com/office/drawing/2014/main" id="{99CF0588-E5C2-2841-B70B-39299E29B2DE}"/>
              </a:ext>
            </a:extLst>
          </p:cNvPr>
          <p:cNvSpPr txBox="1"/>
          <p:nvPr/>
        </p:nvSpPr>
        <p:spPr>
          <a:xfrm>
            <a:off x="6950306" y="4468677"/>
            <a:ext cx="3147024" cy="73866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Each element for a NE grid is assigned an integer value indicating the level of refinement to perform.</a:t>
            </a:r>
          </a:p>
        </p:txBody>
      </p:sp>
      <p:sp>
        <p:nvSpPr>
          <p:cNvPr id="6" name="TextBox 5">
            <a:extLst>
              <a:ext uri="{FF2B5EF4-FFF2-40B4-BE49-F238E27FC236}">
                <a16:creationId xmlns:a16="http://schemas.microsoft.com/office/drawing/2014/main" id="{F8B5520D-9CFB-EC43-A3B0-F558AFEDA0C0}"/>
              </a:ext>
            </a:extLst>
          </p:cNvPr>
          <p:cNvSpPr txBox="1"/>
          <p:nvPr/>
        </p:nvSpPr>
        <p:spPr>
          <a:xfrm>
            <a:off x="1111518" y="3096079"/>
            <a:ext cx="4825258"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To use SQuadGen, the user first creates a rectangular PNG file with an image editor in which brightness values indicate the region of refinement.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Given a base resolution and a refinement level, this image is converted into a cube grid of discrete refinement levels.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then program uses a specified set of templates to fill in the regions where there is a transition between resolutions</a:t>
            </a:r>
          </a:p>
        </p:txBody>
      </p:sp>
      <p:sp>
        <p:nvSpPr>
          <p:cNvPr id="7" name="TextBox 6">
            <a:extLst>
              <a:ext uri="{FF2B5EF4-FFF2-40B4-BE49-F238E27FC236}">
                <a16:creationId xmlns:a16="http://schemas.microsoft.com/office/drawing/2014/main" id="{D1DFA58F-4BC4-8543-8A26-1F6BC2EC7326}"/>
              </a:ext>
            </a:extLst>
          </p:cNvPr>
          <p:cNvSpPr txBox="1"/>
          <p:nvPr/>
        </p:nvSpPr>
        <p:spPr>
          <a:xfrm>
            <a:off x="1111518" y="2669393"/>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SQuadGen</a:t>
            </a:r>
          </a:p>
        </p:txBody>
      </p:sp>
      <p:sp>
        <p:nvSpPr>
          <p:cNvPr id="8" name="TextBox 7">
            <a:extLst>
              <a:ext uri="{FF2B5EF4-FFF2-40B4-BE49-F238E27FC236}">
                <a16:creationId xmlns:a16="http://schemas.microsoft.com/office/drawing/2014/main" id="{2B13E69A-1AF9-2B4E-9DB0-1DDDE82015EF}"/>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7243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6" name="TextBox 5">
            <a:extLst>
              <a:ext uri="{FF2B5EF4-FFF2-40B4-BE49-F238E27FC236}">
                <a16:creationId xmlns:a16="http://schemas.microsoft.com/office/drawing/2014/main" id="{9BAAD80E-D40F-D54C-A7B8-66466C10D463}"/>
              </a:ext>
            </a:extLst>
          </p:cNvPr>
          <p:cNvSpPr txBox="1"/>
          <p:nvPr/>
        </p:nvSpPr>
        <p:spPr>
          <a:xfrm>
            <a:off x="5543426" y="821125"/>
            <a:ext cx="5268914" cy="3477875"/>
          </a:xfrm>
          <a:prstGeom prst="rect">
            <a:avLst/>
          </a:prstGeom>
          <a:solidFill>
            <a:schemeClr val="bg1"/>
          </a:solidFill>
          <a:ln>
            <a:solidFill>
              <a:schemeClr val="tx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computer&gt;./SQuadGen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Parameters: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--grid_type &lt;string&gt; ["CS"] (Options: ICO | CS)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--refine_type &lt;string&gt; ["LOWCONN"] (Options: LOWCONN | CUBIT | LOWCONNOLD)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--refine_level &lt;integer&gt; [2]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--resolution &lt;integer&gt; [10]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--refine_file &lt;string&gt;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--output &lt;string&gt;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--loadcsrefinementmap &lt;bool&gt; [false]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--smooth_type &lt;string&gt; ["NONE"] (Options: NONE | SPRING | PRESSURE)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--smooth_dist &lt;integer&gt; [1] (Smooth distance, -1 = smooth entire mesh)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--smooth_iter &lt;integer&gt; [10]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--lon_base &lt;double&gt; [-180.000000]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--lat_base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--x_rotate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--y_rotate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--tessellate &lt;integer&gt; [0]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--subcellres &lt;integer&gt; [0]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--invert &lt;bool&gt; [false]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--block_refine &lt;bool&gt; [false] </a:t>
            </a:r>
          </a:p>
        </p:txBody>
      </p:sp>
      <p:pic>
        <p:nvPicPr>
          <p:cNvPr id="7" name="Picture 6">
            <a:extLst>
              <a:ext uri="{FF2B5EF4-FFF2-40B4-BE49-F238E27FC236}">
                <a16:creationId xmlns:a16="http://schemas.microsoft.com/office/drawing/2014/main" id="{39010270-B0E4-D64B-BA2C-027DD9120058}"/>
              </a:ext>
            </a:extLst>
          </p:cNvPr>
          <p:cNvPicPr>
            <a:picLocks noChangeAspect="1"/>
          </p:cNvPicPr>
          <p:nvPr/>
        </p:nvPicPr>
        <p:blipFill>
          <a:blip r:embed="rId2"/>
          <a:stretch>
            <a:fillRect/>
          </a:stretch>
        </p:blipFill>
        <p:spPr>
          <a:xfrm>
            <a:off x="934189" y="2954843"/>
            <a:ext cx="4112895" cy="3260090"/>
          </a:xfrm>
          <a:prstGeom prst="rect">
            <a:avLst/>
          </a:prstGeom>
        </p:spPr>
      </p:pic>
      <p:sp>
        <p:nvSpPr>
          <p:cNvPr id="8" name="TextBox 7">
            <a:extLst>
              <a:ext uri="{FF2B5EF4-FFF2-40B4-BE49-F238E27FC236}">
                <a16:creationId xmlns:a16="http://schemas.microsoft.com/office/drawing/2014/main" id="{D0B0C3E5-C675-A94E-9A45-6ED731EA9F7E}"/>
              </a:ext>
            </a:extLst>
          </p:cNvPr>
          <p:cNvSpPr txBox="1"/>
          <p:nvPr/>
        </p:nvSpPr>
        <p:spPr>
          <a:xfrm>
            <a:off x="913869" y="1370901"/>
            <a:ext cx="3705102" cy="164490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SQuadGen has command line options to specify the refinement resolutions, template type, smoothing options, and rotation angles which control the resulting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Running the program with no options will produce a listing of the available options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p:txBody>
      </p:sp>
      <p:sp>
        <p:nvSpPr>
          <p:cNvPr id="9" name="TextBox 8">
            <a:extLst>
              <a:ext uri="{FF2B5EF4-FFF2-40B4-BE49-F238E27FC236}">
                <a16:creationId xmlns:a16="http://schemas.microsoft.com/office/drawing/2014/main" id="{FB35D47A-14BB-6848-97A9-0291549EBF28}"/>
              </a:ext>
            </a:extLst>
          </p:cNvPr>
          <p:cNvSpPr txBox="1"/>
          <p:nvPr/>
        </p:nvSpPr>
        <p:spPr>
          <a:xfrm>
            <a:off x="1256932" y="970791"/>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SQuadGen</a:t>
            </a:r>
          </a:p>
        </p:txBody>
      </p:sp>
      <p:sp>
        <p:nvSpPr>
          <p:cNvPr id="10" name="TextBox 9">
            <a:extLst>
              <a:ext uri="{FF2B5EF4-FFF2-40B4-BE49-F238E27FC236}">
                <a16:creationId xmlns:a16="http://schemas.microsoft.com/office/drawing/2014/main" id="{4D2ED7C6-9FB2-234E-8403-35F2297EE5F7}"/>
              </a:ext>
            </a:extLst>
          </p:cNvPr>
          <p:cNvSpPr txBox="1"/>
          <p:nvPr/>
        </p:nvSpPr>
        <p:spPr>
          <a:xfrm>
            <a:off x="5543426" y="4478680"/>
            <a:ext cx="4617049"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program also writes out the discrete refinement values in a text file that can be edited manually.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Users can iteratively edit and feed these values back into SQuadGen to tailor the grid appearance as desired.</a:t>
            </a:r>
          </a:p>
        </p:txBody>
      </p:sp>
    </p:spTree>
    <p:extLst>
      <p:ext uri="{BB962C8B-B14F-4D97-AF65-F5344CB8AC3E}">
        <p14:creationId xmlns:p14="http://schemas.microsoft.com/office/powerpoint/2010/main" val="106656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3274296-FB97-264C-9E89-CE6B97711EB0}"/>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6" name="TextBox 5">
            <a:extLst>
              <a:ext uri="{FF2B5EF4-FFF2-40B4-BE49-F238E27FC236}">
                <a16:creationId xmlns:a16="http://schemas.microsoft.com/office/drawing/2014/main" id="{9BAAD80E-D40F-D54C-A7B8-66466C10D463}"/>
              </a:ext>
            </a:extLst>
          </p:cNvPr>
          <p:cNvSpPr txBox="1"/>
          <p:nvPr/>
        </p:nvSpPr>
        <p:spPr>
          <a:xfrm>
            <a:off x="5543426" y="821125"/>
            <a:ext cx="5268914" cy="3477875"/>
          </a:xfrm>
          <a:prstGeom prst="rect">
            <a:avLst/>
          </a:prstGeom>
          <a:solidFill>
            <a:schemeClr val="bg1"/>
          </a:solidFill>
          <a:ln>
            <a:solidFill>
              <a:schemeClr val="tx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computer&gt;./SQuadGen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Parameters: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--grid_type &lt;string&gt; ["CS"] (Options: ICO | CS)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--refine_type &lt;string&gt; ["LOWCONN"] (Options: LOWCONN | CUBIT | LOWCONNOLD)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--refine_level &lt;integer&gt; [2]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--resolution &lt;integer&gt; [10]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--refine_file &lt;string&gt;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--output &lt;string&gt;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--loadcsrefinementmap &lt;bool&gt; [false]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--smooth_type &lt;string&gt; ["NONE"] (Options: NONE | SPRING | PRESSURE)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--smooth_dist &lt;integer&gt; [1] (Smooth distance, -1 = smooth entire mesh)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--smooth_iter &lt;integer&gt; [10]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--lon_base &lt;double&gt; [-180.000000]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--lat_base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--x_rotate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--y_rotate &lt;double&gt; [0.000000]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--tessellate &lt;integer&gt; [0]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--subcellres &lt;integer&gt; [0]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--invert &lt;bool&gt; [false]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--block_refine &lt;bool&gt; [false] </a:t>
            </a:r>
          </a:p>
        </p:txBody>
      </p:sp>
      <p:pic>
        <p:nvPicPr>
          <p:cNvPr id="7" name="Picture 6">
            <a:extLst>
              <a:ext uri="{FF2B5EF4-FFF2-40B4-BE49-F238E27FC236}">
                <a16:creationId xmlns:a16="http://schemas.microsoft.com/office/drawing/2014/main" id="{39010270-B0E4-D64B-BA2C-027DD9120058}"/>
              </a:ext>
            </a:extLst>
          </p:cNvPr>
          <p:cNvPicPr>
            <a:picLocks noChangeAspect="1"/>
          </p:cNvPicPr>
          <p:nvPr/>
        </p:nvPicPr>
        <p:blipFill>
          <a:blip r:embed="rId2"/>
          <a:stretch>
            <a:fillRect/>
          </a:stretch>
        </p:blipFill>
        <p:spPr>
          <a:xfrm>
            <a:off x="934189" y="2954843"/>
            <a:ext cx="4112895" cy="3260090"/>
          </a:xfrm>
          <a:prstGeom prst="rect">
            <a:avLst/>
          </a:prstGeom>
        </p:spPr>
      </p:pic>
      <p:sp>
        <p:nvSpPr>
          <p:cNvPr id="8" name="TextBox 7">
            <a:extLst>
              <a:ext uri="{FF2B5EF4-FFF2-40B4-BE49-F238E27FC236}">
                <a16:creationId xmlns:a16="http://schemas.microsoft.com/office/drawing/2014/main" id="{D0B0C3E5-C675-A94E-9A45-6ED731EA9F7E}"/>
              </a:ext>
            </a:extLst>
          </p:cNvPr>
          <p:cNvSpPr txBox="1"/>
          <p:nvPr/>
        </p:nvSpPr>
        <p:spPr>
          <a:xfrm>
            <a:off x="913869" y="1370901"/>
            <a:ext cx="3705102" cy="164490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SQuadGen has command line options to specify the refinement resolutions, template type, smoothing options, and rotation angles which control the resulting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Running the program with no options will produce a listing of the available options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p:txBody>
      </p:sp>
      <p:sp>
        <p:nvSpPr>
          <p:cNvPr id="9" name="TextBox 8">
            <a:extLst>
              <a:ext uri="{FF2B5EF4-FFF2-40B4-BE49-F238E27FC236}">
                <a16:creationId xmlns:a16="http://schemas.microsoft.com/office/drawing/2014/main" id="{FB35D47A-14BB-6848-97A9-0291549EBF28}"/>
              </a:ext>
            </a:extLst>
          </p:cNvPr>
          <p:cNvSpPr txBox="1"/>
          <p:nvPr/>
        </p:nvSpPr>
        <p:spPr>
          <a:xfrm>
            <a:off x="1256932" y="970791"/>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SQuadGen</a:t>
            </a:r>
          </a:p>
        </p:txBody>
      </p:sp>
      <p:sp>
        <p:nvSpPr>
          <p:cNvPr id="10" name="TextBox 9">
            <a:extLst>
              <a:ext uri="{FF2B5EF4-FFF2-40B4-BE49-F238E27FC236}">
                <a16:creationId xmlns:a16="http://schemas.microsoft.com/office/drawing/2014/main" id="{4D2ED7C6-9FB2-234E-8403-35F2297EE5F7}"/>
              </a:ext>
            </a:extLst>
          </p:cNvPr>
          <p:cNvSpPr txBox="1"/>
          <p:nvPr/>
        </p:nvSpPr>
        <p:spPr>
          <a:xfrm>
            <a:off x="5543426" y="4478680"/>
            <a:ext cx="4617049"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program also writes out the discrete refinement values in a text file that can be edited manually.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Users can iteratively edit and feed these values back into SQuadGen to tailor the grid appearance as desired.</a:t>
            </a:r>
          </a:p>
        </p:txBody>
      </p:sp>
      <p:sp>
        <p:nvSpPr>
          <p:cNvPr id="3" name="Oval 2">
            <a:extLst>
              <a:ext uri="{FF2B5EF4-FFF2-40B4-BE49-F238E27FC236}">
                <a16:creationId xmlns:a16="http://schemas.microsoft.com/office/drawing/2014/main" id="{06A499C2-9E07-1341-9186-0107CCADAFA0}"/>
              </a:ext>
            </a:extLst>
          </p:cNvPr>
          <p:cNvSpPr/>
          <p:nvPr/>
        </p:nvSpPr>
        <p:spPr>
          <a:xfrm>
            <a:off x="1540701" y="4599744"/>
            <a:ext cx="225469" cy="1851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FA4CB8-02B8-CC43-8B63-7990EC1477A6}"/>
              </a:ext>
            </a:extLst>
          </p:cNvPr>
          <p:cNvSpPr/>
          <p:nvPr/>
        </p:nvSpPr>
        <p:spPr>
          <a:xfrm>
            <a:off x="3647161" y="4584887"/>
            <a:ext cx="225469" cy="1851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0557E6-0F7D-484E-8E25-4391790F1C38}"/>
              </a:ext>
            </a:extLst>
          </p:cNvPr>
          <p:cNvSpPr txBox="1"/>
          <p:nvPr/>
        </p:nvSpPr>
        <p:spPr>
          <a:xfrm>
            <a:off x="858966" y="2560061"/>
            <a:ext cx="2428237" cy="646331"/>
          </a:xfrm>
          <a:prstGeom prst="rect">
            <a:avLst/>
          </a:prstGeom>
          <a:solidFill>
            <a:srgbClr val="F1C1E2"/>
          </a:solidFill>
          <a:ln w="22225">
            <a:solidFill>
              <a:srgbClr val="C00000"/>
            </a:solidFill>
          </a:ln>
        </p:spPr>
        <p:txBody>
          <a:bodyPr wrap="square" rtlCol="0">
            <a:spAutoFit/>
          </a:bodyPr>
          <a:lstStyle/>
          <a:p>
            <a:r>
              <a:rPr lang="en-US" dirty="0">
                <a:solidFill>
                  <a:schemeClr val="tx1">
                    <a:lumMod val="50000"/>
                  </a:schemeClr>
                </a:solidFill>
              </a:rPr>
              <a:t>Change these to 2’s to fix the corners</a:t>
            </a:r>
          </a:p>
        </p:txBody>
      </p:sp>
      <p:cxnSp>
        <p:nvCxnSpPr>
          <p:cNvPr id="14" name="Straight Arrow Connector 13">
            <a:extLst>
              <a:ext uri="{FF2B5EF4-FFF2-40B4-BE49-F238E27FC236}">
                <a16:creationId xmlns:a16="http://schemas.microsoft.com/office/drawing/2014/main" id="{93A625F6-92E8-FA4E-B938-351F265D89B5}"/>
              </a:ext>
            </a:extLst>
          </p:cNvPr>
          <p:cNvCxnSpPr>
            <a:cxnSpLocks/>
          </p:cNvCxnSpPr>
          <p:nvPr/>
        </p:nvCxnSpPr>
        <p:spPr>
          <a:xfrm>
            <a:off x="2073085" y="3213821"/>
            <a:ext cx="1574076" cy="1371066"/>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E73075-C7E3-AC4A-B3AD-99C86E7BC00A}"/>
              </a:ext>
            </a:extLst>
          </p:cNvPr>
          <p:cNvCxnSpPr>
            <a:cxnSpLocks/>
          </p:cNvCxnSpPr>
          <p:nvPr/>
        </p:nvCxnSpPr>
        <p:spPr>
          <a:xfrm flipH="1">
            <a:off x="1719847" y="3213821"/>
            <a:ext cx="353238" cy="1371066"/>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4D85B7-EBB9-514D-85AD-F9DDFDAC5B4A}"/>
              </a:ext>
            </a:extLst>
          </p:cNvPr>
          <p:cNvSpPr/>
          <p:nvPr/>
        </p:nvSpPr>
        <p:spPr>
          <a:xfrm>
            <a:off x="3987293" y="3884995"/>
            <a:ext cx="181262" cy="1025208"/>
          </a:xfrm>
          <a:prstGeom prst="ellipse">
            <a:avLst/>
          </a:prstGeom>
          <a:noFill/>
          <a:ln>
            <a:solidFill>
              <a:srgbClr val="12F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25B5AF-AD5F-2D49-A487-C75A7B86A4FF}"/>
              </a:ext>
            </a:extLst>
          </p:cNvPr>
          <p:cNvSpPr/>
          <p:nvPr/>
        </p:nvSpPr>
        <p:spPr>
          <a:xfrm>
            <a:off x="1258648" y="3899354"/>
            <a:ext cx="181262" cy="1025208"/>
          </a:xfrm>
          <a:prstGeom prst="ellipse">
            <a:avLst/>
          </a:prstGeom>
          <a:noFill/>
          <a:ln>
            <a:solidFill>
              <a:srgbClr val="12F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F9222C-7FD9-8A46-BD05-BCFB872550E1}"/>
              </a:ext>
            </a:extLst>
          </p:cNvPr>
          <p:cNvSpPr/>
          <p:nvPr/>
        </p:nvSpPr>
        <p:spPr>
          <a:xfrm>
            <a:off x="1256933" y="4862428"/>
            <a:ext cx="2911622" cy="179871"/>
          </a:xfrm>
          <a:prstGeom prst="ellipse">
            <a:avLst/>
          </a:prstGeom>
          <a:noFill/>
          <a:ln>
            <a:solidFill>
              <a:srgbClr val="12F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A61705F-4E5C-3042-A3D9-4795FAD754BE}"/>
              </a:ext>
            </a:extLst>
          </p:cNvPr>
          <p:cNvSpPr txBox="1"/>
          <p:nvPr/>
        </p:nvSpPr>
        <p:spPr>
          <a:xfrm>
            <a:off x="1622979" y="5604211"/>
            <a:ext cx="2428237" cy="1200329"/>
          </a:xfrm>
          <a:prstGeom prst="rect">
            <a:avLst/>
          </a:prstGeom>
          <a:solidFill>
            <a:srgbClr val="F1C1E2"/>
          </a:solidFill>
          <a:ln w="22225">
            <a:solidFill>
              <a:srgbClr val="C00000"/>
            </a:solidFill>
          </a:ln>
        </p:spPr>
        <p:txBody>
          <a:bodyPr wrap="square" rtlCol="0">
            <a:spAutoFit/>
          </a:bodyPr>
          <a:lstStyle/>
          <a:p>
            <a:r>
              <a:rPr lang="en-US" dirty="0">
                <a:solidFill>
                  <a:schemeClr val="tx1">
                    <a:lumMod val="50000"/>
                  </a:schemeClr>
                </a:solidFill>
              </a:rPr>
              <a:t>Change these to 1’s to extend a halo around the refined region</a:t>
            </a:r>
          </a:p>
        </p:txBody>
      </p:sp>
      <p:cxnSp>
        <p:nvCxnSpPr>
          <p:cNvPr id="23" name="Straight Arrow Connector 22">
            <a:extLst>
              <a:ext uri="{FF2B5EF4-FFF2-40B4-BE49-F238E27FC236}">
                <a16:creationId xmlns:a16="http://schemas.microsoft.com/office/drawing/2014/main" id="{EE5A4F0A-7F94-3840-91FF-BBE086C60399}"/>
              </a:ext>
            </a:extLst>
          </p:cNvPr>
          <p:cNvCxnSpPr>
            <a:cxnSpLocks/>
            <a:stCxn id="21" idx="0"/>
            <a:endCxn id="20" idx="4"/>
          </p:cNvCxnSpPr>
          <p:nvPr/>
        </p:nvCxnSpPr>
        <p:spPr>
          <a:xfrm flipH="1" flipV="1">
            <a:off x="2712744" y="5042299"/>
            <a:ext cx="124354" cy="561912"/>
          </a:xfrm>
          <a:prstGeom prst="straightConnector1">
            <a:avLst/>
          </a:prstGeom>
          <a:ln w="34925">
            <a:solidFill>
              <a:srgbClr val="12FE0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FBC05C1-68EB-7144-8800-CB435E391ADB}"/>
              </a:ext>
            </a:extLst>
          </p:cNvPr>
          <p:cNvSpPr txBox="1"/>
          <p:nvPr/>
        </p:nvSpPr>
        <p:spPr>
          <a:xfrm>
            <a:off x="6305974" y="458042"/>
            <a:ext cx="4506366" cy="646331"/>
          </a:xfrm>
          <a:prstGeom prst="rect">
            <a:avLst/>
          </a:prstGeom>
          <a:solidFill>
            <a:srgbClr val="F1C1E2"/>
          </a:solidFill>
          <a:ln w="22225">
            <a:solidFill>
              <a:srgbClr val="C00000"/>
            </a:solidFill>
          </a:ln>
        </p:spPr>
        <p:txBody>
          <a:bodyPr wrap="square" rtlCol="0">
            <a:spAutoFit/>
          </a:bodyPr>
          <a:lstStyle/>
          <a:p>
            <a:r>
              <a:rPr lang="en-US" dirty="0">
                <a:solidFill>
                  <a:schemeClr val="tx1">
                    <a:lumMod val="50000"/>
                  </a:schemeClr>
                </a:solidFill>
              </a:rPr>
              <a:t>Re-run SQuadGen with the loadcsrefinementmap switch set to TRUE</a:t>
            </a:r>
          </a:p>
        </p:txBody>
      </p:sp>
      <p:cxnSp>
        <p:nvCxnSpPr>
          <p:cNvPr id="27" name="Straight Arrow Connector 26">
            <a:extLst>
              <a:ext uri="{FF2B5EF4-FFF2-40B4-BE49-F238E27FC236}">
                <a16:creationId xmlns:a16="http://schemas.microsoft.com/office/drawing/2014/main" id="{E0B05083-CD95-ED47-8F2A-0F790A2AF9A0}"/>
              </a:ext>
            </a:extLst>
          </p:cNvPr>
          <p:cNvCxnSpPr>
            <a:cxnSpLocks/>
          </p:cNvCxnSpPr>
          <p:nvPr/>
        </p:nvCxnSpPr>
        <p:spPr>
          <a:xfrm flipH="1">
            <a:off x="7252571" y="1104373"/>
            <a:ext cx="1189971" cy="1088979"/>
          </a:xfrm>
          <a:prstGeom prst="straightConnector1">
            <a:avLst/>
          </a:prstGeom>
          <a:ln w="444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2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pic>
        <p:nvPicPr>
          <p:cNvPr id="3" name="Picture 2">
            <a:extLst>
              <a:ext uri="{FF2B5EF4-FFF2-40B4-BE49-F238E27FC236}">
                <a16:creationId xmlns:a16="http://schemas.microsoft.com/office/drawing/2014/main" id="{97D0B114-3828-CF4A-98E1-7ED18939F329}"/>
              </a:ext>
            </a:extLst>
          </p:cNvPr>
          <p:cNvPicPr>
            <a:picLocks noChangeAspect="1"/>
          </p:cNvPicPr>
          <p:nvPr/>
        </p:nvPicPr>
        <p:blipFill>
          <a:blip r:embed="rId2"/>
          <a:stretch>
            <a:fillRect/>
          </a:stretch>
        </p:blipFill>
        <p:spPr>
          <a:xfrm>
            <a:off x="1300480" y="1067250"/>
            <a:ext cx="8747760" cy="5067300"/>
          </a:xfrm>
          <a:prstGeom prst="rect">
            <a:avLst/>
          </a:prstGeom>
        </p:spPr>
      </p:pic>
      <p:sp>
        <p:nvSpPr>
          <p:cNvPr id="4" name="TextBox 3">
            <a:extLst>
              <a:ext uri="{FF2B5EF4-FFF2-40B4-BE49-F238E27FC236}">
                <a16:creationId xmlns:a16="http://schemas.microsoft.com/office/drawing/2014/main" id="{BD850721-6086-6743-B38F-F09C416F629D}"/>
              </a:ext>
            </a:extLst>
          </p:cNvPr>
          <p:cNvSpPr txBox="1"/>
          <p:nvPr/>
        </p:nvSpPr>
        <p:spPr>
          <a:xfrm>
            <a:off x="695960" y="759473"/>
            <a:ext cx="99568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layout of the values in the SQuadGen refinement file is illustrated in the following figure (Courtesy of Alan Rhodes)</a:t>
            </a:r>
          </a:p>
        </p:txBody>
      </p:sp>
      <p:sp>
        <p:nvSpPr>
          <p:cNvPr id="5" name="TextBox 4">
            <a:extLst>
              <a:ext uri="{FF2B5EF4-FFF2-40B4-BE49-F238E27FC236}">
                <a16:creationId xmlns:a16="http://schemas.microsoft.com/office/drawing/2014/main" id="{7DF484FE-6129-AC43-9BF2-82F166B13D2C}"/>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15633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pic>
        <p:nvPicPr>
          <p:cNvPr id="3" name="Picture 2">
            <a:extLst>
              <a:ext uri="{FF2B5EF4-FFF2-40B4-BE49-F238E27FC236}">
                <a16:creationId xmlns:a16="http://schemas.microsoft.com/office/drawing/2014/main" id="{D0D79164-E551-3640-9A41-201FCE749668}"/>
              </a:ext>
            </a:extLst>
          </p:cNvPr>
          <p:cNvPicPr>
            <a:picLocks noChangeAspect="1"/>
          </p:cNvPicPr>
          <p:nvPr/>
        </p:nvPicPr>
        <p:blipFill>
          <a:blip r:embed="rId2"/>
          <a:stretch>
            <a:fillRect/>
          </a:stretch>
        </p:blipFill>
        <p:spPr>
          <a:xfrm>
            <a:off x="3994041" y="1994928"/>
            <a:ext cx="7220585" cy="4184777"/>
          </a:xfrm>
          <a:prstGeom prst="rect">
            <a:avLst/>
          </a:prstGeom>
        </p:spPr>
      </p:pic>
      <p:sp>
        <p:nvSpPr>
          <p:cNvPr id="4" name="TextBox 3">
            <a:extLst>
              <a:ext uri="{FF2B5EF4-FFF2-40B4-BE49-F238E27FC236}">
                <a16:creationId xmlns:a16="http://schemas.microsoft.com/office/drawing/2014/main" id="{CF283B1E-E2E0-5346-9535-759208FC86E6}"/>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5" name="TextBox 4">
            <a:extLst>
              <a:ext uri="{FF2B5EF4-FFF2-40B4-BE49-F238E27FC236}">
                <a16:creationId xmlns:a16="http://schemas.microsoft.com/office/drawing/2014/main" id="{E8DD5EB6-0CCA-9147-A375-6B16D8AB0CBF}"/>
              </a:ext>
            </a:extLst>
          </p:cNvPr>
          <p:cNvSpPr txBox="1"/>
          <p:nvPr/>
        </p:nvSpPr>
        <p:spPr>
          <a:xfrm>
            <a:off x="2634704" y="884706"/>
            <a:ext cx="8579922"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VRM_Editor is a GUI interface for SQuadGen but it uses a different approach to define refinements.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Rather than editing an image, the approach is to edit a map of continuous refinement values [0.,1.] on a (Lat,Lon) grid directly. Where values equal to 1, shown in red, define the desired region of refinement.</a:t>
            </a:r>
          </a:p>
        </p:txBody>
      </p:sp>
      <p:sp>
        <p:nvSpPr>
          <p:cNvPr id="6" name="TextBox 5">
            <a:extLst>
              <a:ext uri="{FF2B5EF4-FFF2-40B4-BE49-F238E27FC236}">
                <a16:creationId xmlns:a16="http://schemas.microsoft.com/office/drawing/2014/main" id="{9AA1AA79-BC46-C74F-9064-A18809703139}"/>
              </a:ext>
            </a:extLst>
          </p:cNvPr>
          <p:cNvSpPr txBox="1"/>
          <p:nvPr/>
        </p:nvSpPr>
        <p:spPr>
          <a:xfrm>
            <a:off x="640080" y="1936493"/>
            <a:ext cx="3098800"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These values are stored/read from a netCDF file with a defined (Lat,Lon) grid rather than relying on an </a:t>
            </a:r>
            <a:r>
              <a:rPr kumimoji="0" lang="en-US" sz="1400" b="1"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implied</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(Lat,Lon) grid for a rectangular image.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Actions menu at the upper left has options for reading/writing refinement maps and newly created grids.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When a grid is created, the table at the bottom of the interface provides quality information about the grid. Including the min/max area, angle, arc length, and the locations of those extreme values.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On the right is a set of tools for editing and creating the grid. </a:t>
            </a:r>
          </a:p>
        </p:txBody>
      </p:sp>
      <p:sp>
        <p:nvSpPr>
          <p:cNvPr id="7" name="TextBox 6">
            <a:extLst>
              <a:ext uri="{FF2B5EF4-FFF2-40B4-BE49-F238E27FC236}">
                <a16:creationId xmlns:a16="http://schemas.microsoft.com/office/drawing/2014/main" id="{69649F8E-0247-C241-AC44-71116DF2B791}"/>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42385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BC72D35A-887E-2F45-ADA6-4DD3C644D934}"/>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F2C0C344-9535-DF4A-BFA4-E1AA568213A9}"/>
              </a:ext>
            </a:extLst>
          </p:cNvPr>
          <p:cNvSpPr txBox="1"/>
          <p:nvPr/>
        </p:nvSpPr>
        <p:spPr>
          <a:xfrm>
            <a:off x="2531929" y="1074987"/>
            <a:ext cx="8850303"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 addition to all of the SQuadGen options, the editor has tools used to create and modify the refinement map.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There is also set of options control the appearance of the displayed values in the editor.</a:t>
            </a:r>
          </a:p>
        </p:txBody>
      </p:sp>
      <p:pic>
        <p:nvPicPr>
          <p:cNvPr id="5" name="Picture 4">
            <a:extLst>
              <a:ext uri="{FF2B5EF4-FFF2-40B4-BE49-F238E27FC236}">
                <a16:creationId xmlns:a16="http://schemas.microsoft.com/office/drawing/2014/main" id="{C43EDBC6-35A2-8046-A462-7EE5128CE923}"/>
              </a:ext>
            </a:extLst>
          </p:cNvPr>
          <p:cNvPicPr>
            <a:picLocks noChangeAspect="1"/>
          </p:cNvPicPr>
          <p:nvPr/>
        </p:nvPicPr>
        <p:blipFill>
          <a:blip r:embed="rId2"/>
          <a:stretch>
            <a:fillRect/>
          </a:stretch>
        </p:blipFill>
        <p:spPr>
          <a:xfrm>
            <a:off x="1078107" y="2291508"/>
            <a:ext cx="1981200" cy="3860800"/>
          </a:xfrm>
          <a:prstGeom prst="rect">
            <a:avLst/>
          </a:prstGeom>
          <a:ln w="25400">
            <a:solidFill>
              <a:schemeClr val="tx1">
                <a:lumMod val="50000"/>
              </a:schemeClr>
            </a:solidFill>
          </a:ln>
        </p:spPr>
      </p:pic>
      <p:pic>
        <p:nvPicPr>
          <p:cNvPr id="6" name="Picture 5">
            <a:extLst>
              <a:ext uri="{FF2B5EF4-FFF2-40B4-BE49-F238E27FC236}">
                <a16:creationId xmlns:a16="http://schemas.microsoft.com/office/drawing/2014/main" id="{603FE9C1-8F29-DA40-BBF1-7CD1707D45A0}"/>
              </a:ext>
            </a:extLst>
          </p:cNvPr>
          <p:cNvPicPr>
            <a:picLocks noChangeAspect="1"/>
          </p:cNvPicPr>
          <p:nvPr/>
        </p:nvPicPr>
        <p:blipFill>
          <a:blip r:embed="rId3"/>
          <a:stretch>
            <a:fillRect/>
          </a:stretch>
        </p:blipFill>
        <p:spPr>
          <a:xfrm>
            <a:off x="9713279" y="2349067"/>
            <a:ext cx="1943100" cy="3810000"/>
          </a:xfrm>
          <a:prstGeom prst="rect">
            <a:avLst/>
          </a:prstGeom>
          <a:ln w="25400">
            <a:solidFill>
              <a:schemeClr val="tx1">
                <a:lumMod val="50000"/>
              </a:schemeClr>
            </a:solidFill>
          </a:ln>
        </p:spPr>
      </p:pic>
      <p:pic>
        <p:nvPicPr>
          <p:cNvPr id="7" name="Picture 6">
            <a:extLst>
              <a:ext uri="{FF2B5EF4-FFF2-40B4-BE49-F238E27FC236}">
                <a16:creationId xmlns:a16="http://schemas.microsoft.com/office/drawing/2014/main" id="{02611C4C-B387-9B4F-ADB3-EE58D2924E31}"/>
              </a:ext>
            </a:extLst>
          </p:cNvPr>
          <p:cNvPicPr>
            <a:picLocks noChangeAspect="1"/>
          </p:cNvPicPr>
          <p:nvPr/>
        </p:nvPicPr>
        <p:blipFill>
          <a:blip r:embed="rId4"/>
          <a:stretch>
            <a:fillRect/>
          </a:stretch>
        </p:blipFill>
        <p:spPr>
          <a:xfrm>
            <a:off x="3284525" y="1935908"/>
            <a:ext cx="1879600" cy="4216400"/>
          </a:xfrm>
          <a:prstGeom prst="rect">
            <a:avLst/>
          </a:prstGeom>
          <a:ln w="25400">
            <a:solidFill>
              <a:schemeClr val="tx1">
                <a:lumMod val="50000"/>
              </a:schemeClr>
            </a:solidFill>
          </a:ln>
        </p:spPr>
      </p:pic>
      <p:pic>
        <p:nvPicPr>
          <p:cNvPr id="8" name="Picture 7">
            <a:extLst>
              <a:ext uri="{FF2B5EF4-FFF2-40B4-BE49-F238E27FC236}">
                <a16:creationId xmlns:a16="http://schemas.microsoft.com/office/drawing/2014/main" id="{C705441C-44F1-6F40-B96C-3D56D6792392}"/>
              </a:ext>
            </a:extLst>
          </p:cNvPr>
          <p:cNvPicPr>
            <a:picLocks noChangeAspect="1"/>
          </p:cNvPicPr>
          <p:nvPr/>
        </p:nvPicPr>
        <p:blipFill>
          <a:blip r:embed="rId5"/>
          <a:stretch>
            <a:fillRect/>
          </a:stretch>
        </p:blipFill>
        <p:spPr>
          <a:xfrm>
            <a:off x="5389343" y="1948608"/>
            <a:ext cx="1955800" cy="4203700"/>
          </a:xfrm>
          <a:prstGeom prst="rect">
            <a:avLst/>
          </a:prstGeom>
          <a:ln w="25400">
            <a:solidFill>
              <a:schemeClr val="tx1">
                <a:lumMod val="50000"/>
              </a:schemeClr>
            </a:solidFill>
          </a:ln>
        </p:spPr>
      </p:pic>
      <p:pic>
        <p:nvPicPr>
          <p:cNvPr id="9" name="Picture 8">
            <a:extLst>
              <a:ext uri="{FF2B5EF4-FFF2-40B4-BE49-F238E27FC236}">
                <a16:creationId xmlns:a16="http://schemas.microsoft.com/office/drawing/2014/main" id="{A6BE7168-0F13-174B-A10F-0C9F687DF2C7}"/>
              </a:ext>
            </a:extLst>
          </p:cNvPr>
          <p:cNvPicPr>
            <a:picLocks noChangeAspect="1"/>
          </p:cNvPicPr>
          <p:nvPr/>
        </p:nvPicPr>
        <p:blipFill>
          <a:blip r:embed="rId6"/>
          <a:stretch>
            <a:fillRect/>
          </a:stretch>
        </p:blipFill>
        <p:spPr>
          <a:xfrm>
            <a:off x="7570361" y="1955367"/>
            <a:ext cx="1917700" cy="4203700"/>
          </a:xfrm>
          <a:prstGeom prst="rect">
            <a:avLst/>
          </a:prstGeom>
          <a:ln w="25400">
            <a:solidFill>
              <a:schemeClr val="tx1">
                <a:lumMod val="50000"/>
              </a:schemeClr>
            </a:solidFill>
          </a:ln>
        </p:spPr>
      </p:pic>
      <p:sp>
        <p:nvSpPr>
          <p:cNvPr id="10" name="TextBox 9">
            <a:extLst>
              <a:ext uri="{FF2B5EF4-FFF2-40B4-BE49-F238E27FC236}">
                <a16:creationId xmlns:a16="http://schemas.microsoft.com/office/drawing/2014/main" id="{7E49FF9D-50B0-EF42-9F91-805616657545}"/>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1850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48798803-64DE-E445-921B-E6D91025D5E2}"/>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pic>
        <p:nvPicPr>
          <p:cNvPr id="4" name="Picture 3">
            <a:extLst>
              <a:ext uri="{FF2B5EF4-FFF2-40B4-BE49-F238E27FC236}">
                <a16:creationId xmlns:a16="http://schemas.microsoft.com/office/drawing/2014/main" id="{464751ED-AAC6-4149-8D78-6DE8F43BCC97}"/>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5" name="TextBox 4">
            <a:extLst>
              <a:ext uri="{FF2B5EF4-FFF2-40B4-BE49-F238E27FC236}">
                <a16:creationId xmlns:a16="http://schemas.microsoft.com/office/drawing/2014/main" id="{3C8BCB35-EA27-7D4D-A5A8-EE1673DA89AB}"/>
              </a:ext>
            </a:extLst>
          </p:cNvPr>
          <p:cNvSpPr txBox="1"/>
          <p:nvPr/>
        </p:nvSpPr>
        <p:spPr>
          <a:xfrm>
            <a:off x="2468880" y="825674"/>
            <a:ext cx="7829550"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Optionally, a refence map based on observed phenomena can be read in and used as a guide for creating refined regions.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Values on a (Lat,Lon) grid are displayed with a yellow color gradient between min and max.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example here is a PDF of tropical storm tracks in the Atlantic basin.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(available in the Demo_Files directory)</a:t>
            </a:r>
          </a:p>
        </p:txBody>
      </p:sp>
      <p:sp>
        <p:nvSpPr>
          <p:cNvPr id="6" name="TextBox 5">
            <a:extLst>
              <a:ext uri="{FF2B5EF4-FFF2-40B4-BE49-F238E27FC236}">
                <a16:creationId xmlns:a16="http://schemas.microsoft.com/office/drawing/2014/main" id="{BBEF2012-9A8E-4B49-923B-792057FDD25F}"/>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8924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6" name="TextBox 5">
            <a:extLst>
              <a:ext uri="{FF2B5EF4-FFF2-40B4-BE49-F238E27FC236}">
                <a16:creationId xmlns:a16="http://schemas.microsoft.com/office/drawing/2014/main" id="{9778C698-8B82-A345-8A2D-7467AFA46CC7}"/>
              </a:ext>
            </a:extLst>
          </p:cNvPr>
          <p:cNvSpPr txBox="1"/>
          <p:nvPr/>
        </p:nvSpPr>
        <p:spPr>
          <a:xfrm>
            <a:off x="1317538" y="6398695"/>
            <a:ext cx="2464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AMWG Winter Meeting 2022</a:t>
            </a:r>
          </a:p>
        </p:txBody>
      </p:sp>
      <p:sp>
        <p:nvSpPr>
          <p:cNvPr id="10" name="Google Shape;200;p51">
            <a:extLst>
              <a:ext uri="{FF2B5EF4-FFF2-40B4-BE49-F238E27FC236}">
                <a16:creationId xmlns:a16="http://schemas.microsoft.com/office/drawing/2014/main" id="{D83BC1A5-1FF5-1049-A893-8D818ECF22B3}"/>
              </a:ext>
            </a:extLst>
          </p:cNvPr>
          <p:cNvSpPr txBox="1"/>
          <p:nvPr/>
        </p:nvSpPr>
        <p:spPr>
          <a:xfrm>
            <a:off x="243002" y="149001"/>
            <a:ext cx="3836631" cy="577831"/>
          </a:xfrm>
          <a:prstGeom prst="rect">
            <a:avLst/>
          </a:prstGeom>
          <a:noFill/>
          <a:ln>
            <a:noFill/>
          </a:ln>
        </p:spPr>
        <p:txBody>
          <a:bodyPr spcFirstLastPara="1" wrap="square" lIns="91433" tIns="45700" rIns="91433" bIns="45700" anchor="ctr" anchorCtr="0">
            <a:noAutofit/>
          </a:bodyPr>
          <a:lstStyle/>
          <a:p>
            <a:pPr algn="ctr" defTabSz="1219170">
              <a:buClr>
                <a:srgbClr val="666666"/>
              </a:buClr>
              <a:buSzPts val="1400"/>
            </a:pPr>
            <a:r>
              <a:rPr lang="en" sz="2800" b="1" u="sng" kern="0" dirty="0">
                <a:solidFill>
                  <a:srgbClr val="666666"/>
                </a:solidFill>
                <a:latin typeface="Helvetica Neue"/>
                <a:ea typeface="Helvetica Neue"/>
                <a:cs typeface="Helvetica Neue"/>
                <a:sym typeface="Helvetica Neue"/>
              </a:rPr>
              <a:t>Some Preliminaries:</a:t>
            </a:r>
            <a:endParaRPr sz="1467" kern="0" dirty="0">
              <a:solidFill>
                <a:srgbClr val="000000"/>
              </a:solidFill>
              <a:latin typeface="Arial"/>
              <a:cs typeface="Arial"/>
              <a:sym typeface="Arial"/>
            </a:endParaRPr>
          </a:p>
        </p:txBody>
      </p:sp>
      <p:sp>
        <p:nvSpPr>
          <p:cNvPr id="11" name="Google Shape;201;p51">
            <a:extLst>
              <a:ext uri="{FF2B5EF4-FFF2-40B4-BE49-F238E27FC236}">
                <a16:creationId xmlns:a16="http://schemas.microsoft.com/office/drawing/2014/main" id="{7A92FC75-8D56-174A-B554-001E4E96606B}"/>
              </a:ext>
            </a:extLst>
          </p:cNvPr>
          <p:cNvSpPr txBox="1"/>
          <p:nvPr/>
        </p:nvSpPr>
        <p:spPr>
          <a:xfrm>
            <a:off x="4342689" y="244983"/>
            <a:ext cx="5650561" cy="481849"/>
          </a:xfrm>
          <a:prstGeom prst="rect">
            <a:avLst/>
          </a:prstGeom>
          <a:noFill/>
          <a:ln>
            <a:noFill/>
          </a:ln>
        </p:spPr>
        <p:txBody>
          <a:bodyPr spcFirstLastPara="1" wrap="square" lIns="91433" tIns="45700" rIns="91433" bIns="45700" anchor="ctr" anchorCtr="0">
            <a:noAutofit/>
          </a:bodyPr>
          <a:lstStyle/>
          <a:p>
            <a:pPr defTabSz="1219170">
              <a:buClr>
                <a:srgbClr val="666666"/>
              </a:buClr>
              <a:buSzPts val="1400"/>
            </a:pPr>
            <a:r>
              <a:rPr lang="en" sz="2800" b="1" kern="0" dirty="0">
                <a:solidFill>
                  <a:srgbClr val="666666"/>
                </a:solidFill>
                <a:latin typeface="Helvetica Neue"/>
                <a:ea typeface="Helvetica Neue"/>
                <a:cs typeface="Helvetica Neue"/>
                <a:sym typeface="Helvetica Neue"/>
              </a:rPr>
              <a:t>The NUOPC Era has Begun!</a:t>
            </a:r>
            <a:endParaRPr sz="14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E5E457C3-AA46-8E42-BA54-429ABD6445CB}"/>
              </a:ext>
            </a:extLst>
          </p:cNvPr>
          <p:cNvSpPr txBox="1"/>
          <p:nvPr/>
        </p:nvSpPr>
        <p:spPr>
          <a:xfrm>
            <a:off x="712518" y="864225"/>
            <a:ext cx="7968019" cy="2585323"/>
          </a:xfrm>
          <a:prstGeom prst="rect">
            <a:avLst/>
          </a:prstGeom>
          <a:noFill/>
        </p:spPr>
        <p:txBody>
          <a:bodyPr wrap="square" rtlCol="0">
            <a:spAutoFit/>
          </a:bodyPr>
          <a:lstStyle/>
          <a:p>
            <a:r>
              <a:rPr lang="en-US" u="sng" dirty="0"/>
              <a:t>The MCT / CESM 2.2 Era:</a:t>
            </a:r>
          </a:p>
          <a:p>
            <a:pPr marL="285750" indent="-285750">
              <a:buFont typeface="Arial" panose="020B0604020202020204" pitchFamily="34" charset="0"/>
              <a:buChar char="•"/>
            </a:pPr>
            <a:r>
              <a:rPr lang="en-US" dirty="0"/>
              <a:t>Since the initial creation of the VRM_tools GitHub repository, the scripts and program have been stable for the CESM 2.2 release and newer tags.</a:t>
            </a:r>
          </a:p>
          <a:p>
            <a:pPr marL="285750" indent="-285750">
              <a:buFont typeface="Arial" panose="020B0604020202020204" pitchFamily="34" charset="0"/>
              <a:buChar char="•"/>
            </a:pPr>
            <a:r>
              <a:rPr lang="en-US" dirty="0"/>
              <a:t>Only some minor revisions have been needed. </a:t>
            </a:r>
          </a:p>
          <a:p>
            <a:endParaRPr lang="en-US" dirty="0"/>
          </a:p>
          <a:p>
            <a:r>
              <a:rPr lang="en-US" u="sng" dirty="0"/>
              <a:t>The NUOPC Era:</a:t>
            </a:r>
          </a:p>
          <a:p>
            <a:pPr marL="285750" indent="-285750">
              <a:buFont typeface="Arial" panose="020B0604020202020204" pitchFamily="34" charset="0"/>
              <a:buChar char="•"/>
            </a:pPr>
            <a:r>
              <a:rPr lang="en-US" dirty="0"/>
              <a:t>CESM has recently transitioned from MCT to NUOPC.</a:t>
            </a:r>
          </a:p>
          <a:p>
            <a:pPr marL="285750" indent="-285750">
              <a:buFont typeface="Arial" panose="020B0604020202020204" pitchFamily="34" charset="0"/>
              <a:buChar char="•"/>
            </a:pPr>
            <a:r>
              <a:rPr lang="en-US" dirty="0"/>
              <a:t>As of Feb 9 2022, the VRM_tools have been revised to work for CESM tags cesm2_3_alpha08a and newer. </a:t>
            </a:r>
          </a:p>
        </p:txBody>
      </p:sp>
      <p:sp>
        <p:nvSpPr>
          <p:cNvPr id="8" name="TextBox 7">
            <a:extLst>
              <a:ext uri="{FF2B5EF4-FFF2-40B4-BE49-F238E27FC236}">
                <a16:creationId xmlns:a16="http://schemas.microsoft.com/office/drawing/2014/main" id="{5FE7426C-C8B6-8743-B47F-77A32D0541F2}"/>
              </a:ext>
            </a:extLst>
          </p:cNvPr>
          <p:cNvSpPr txBox="1"/>
          <p:nvPr/>
        </p:nvSpPr>
        <p:spPr>
          <a:xfrm>
            <a:off x="692263" y="3835263"/>
            <a:ext cx="8569268" cy="646331"/>
          </a:xfrm>
          <a:prstGeom prst="rect">
            <a:avLst/>
          </a:prstGeom>
          <a:noFill/>
          <a:ln>
            <a:solidFill>
              <a:schemeClr val="tx1"/>
            </a:solidFill>
          </a:ln>
        </p:spPr>
        <p:txBody>
          <a:bodyPr wrap="square" rtlCol="0">
            <a:spAutoFit/>
          </a:bodyPr>
          <a:lstStyle/>
          <a:p>
            <a:r>
              <a:rPr lang="en-US" dirty="0">
                <a:solidFill>
                  <a:srgbClr val="C00000"/>
                </a:solidFill>
              </a:rPr>
              <a:t>This will lead to a bit more complexity for users who need to maintain VR grids for  both older and current CESM tags.    More about that at the end...</a:t>
            </a:r>
          </a:p>
        </p:txBody>
      </p:sp>
      <p:grpSp>
        <p:nvGrpSpPr>
          <p:cNvPr id="17" name="Group 16">
            <a:extLst>
              <a:ext uri="{FF2B5EF4-FFF2-40B4-BE49-F238E27FC236}">
                <a16:creationId xmlns:a16="http://schemas.microsoft.com/office/drawing/2014/main" id="{E372CD5B-8DBA-024B-94B2-7DDFAEB6210A}"/>
              </a:ext>
            </a:extLst>
          </p:cNvPr>
          <p:cNvGrpSpPr/>
          <p:nvPr/>
        </p:nvGrpSpPr>
        <p:grpSpPr>
          <a:xfrm>
            <a:off x="712518" y="4434995"/>
            <a:ext cx="9494514" cy="1834352"/>
            <a:chOff x="712518" y="4159431"/>
            <a:chExt cx="9494514" cy="1834352"/>
          </a:xfrm>
        </p:grpSpPr>
        <p:grpSp>
          <p:nvGrpSpPr>
            <p:cNvPr id="14" name="Group 13">
              <a:extLst>
                <a:ext uri="{FF2B5EF4-FFF2-40B4-BE49-F238E27FC236}">
                  <a16:creationId xmlns:a16="http://schemas.microsoft.com/office/drawing/2014/main" id="{52EA6BB6-08BB-4E4B-8349-F823BA3D7160}"/>
                </a:ext>
              </a:extLst>
            </p:cNvPr>
            <p:cNvGrpSpPr/>
            <p:nvPr/>
          </p:nvGrpSpPr>
          <p:grpSpPr>
            <a:xfrm>
              <a:off x="712518" y="4159431"/>
              <a:ext cx="9494514" cy="1233095"/>
              <a:chOff x="901874" y="3863940"/>
              <a:chExt cx="9494514" cy="1233095"/>
            </a:xfrm>
          </p:grpSpPr>
          <p:sp>
            <p:nvSpPr>
              <p:cNvPr id="9" name="TextBox 8">
                <a:extLst>
                  <a:ext uri="{FF2B5EF4-FFF2-40B4-BE49-F238E27FC236}">
                    <a16:creationId xmlns:a16="http://schemas.microsoft.com/office/drawing/2014/main" id="{1BAEA489-35B1-6240-A37D-63766EFDE9DE}"/>
                  </a:ext>
                </a:extLst>
              </p:cNvPr>
              <p:cNvSpPr txBox="1"/>
              <p:nvPr/>
            </p:nvSpPr>
            <p:spPr>
              <a:xfrm>
                <a:off x="1317538" y="4142928"/>
                <a:ext cx="9078850" cy="954107"/>
              </a:xfrm>
              <a:prstGeom prst="rect">
                <a:avLst/>
              </a:prstGeom>
              <a:noFill/>
            </p:spPr>
            <p:txBody>
              <a:bodyPr wrap="square" rtlCol="0">
                <a:spAutoFit/>
              </a:bodyPr>
              <a:lstStyle/>
              <a:p>
                <a:r>
                  <a:rPr lang="en-US" sz="1400" dirty="0"/>
                  <a:t>Cheyenne% mkdir Community_Mesh_Generation_Toolkit</a:t>
                </a:r>
              </a:p>
              <a:p>
                <a:r>
                  <a:rPr lang="en-US" sz="1400" dirty="0"/>
                  <a:t>Cheyenne% git clone </a:t>
                </a:r>
                <a:r>
                  <a:rPr lang="en-US" sz="1400" dirty="0">
                    <a:hlinkClick r:id="rId3"/>
                  </a:rPr>
                  <a:t>https://GitHub.com/ESMCI/Community_Mesh_Generation_Toolkit.git</a:t>
                </a:r>
                <a:endParaRPr lang="en-US" sz="1400" dirty="0"/>
              </a:p>
              <a:p>
                <a:r>
                  <a:rPr lang="en-US" sz="1400" dirty="0"/>
                  <a:t>Cheyenne% cd Community_Mesh_Generation_Toolkit</a:t>
                </a:r>
              </a:p>
              <a:p>
                <a:r>
                  <a:rPr lang="en-US" sz="1400" dirty="0"/>
                  <a:t>Cheyenne% </a:t>
                </a:r>
                <a:r>
                  <a:rPr lang="en-US" sz="1400" dirty="0">
                    <a:solidFill>
                      <a:schemeClr val="accent3">
                        <a:lumMod val="50000"/>
                      </a:schemeClr>
                    </a:solidFill>
                  </a:rPr>
                  <a:t>git checkout VRMtools_MCT_v1.0</a:t>
                </a:r>
              </a:p>
            </p:txBody>
          </p:sp>
          <p:sp>
            <p:nvSpPr>
              <p:cNvPr id="13" name="TextBox 12">
                <a:extLst>
                  <a:ext uri="{FF2B5EF4-FFF2-40B4-BE49-F238E27FC236}">
                    <a16:creationId xmlns:a16="http://schemas.microsoft.com/office/drawing/2014/main" id="{16A1B502-294B-AD4E-A855-5AC441B8F9DA}"/>
                  </a:ext>
                </a:extLst>
              </p:cNvPr>
              <p:cNvSpPr txBox="1"/>
              <p:nvPr/>
            </p:nvSpPr>
            <p:spPr>
              <a:xfrm>
                <a:off x="901874" y="3863940"/>
                <a:ext cx="9331890" cy="369332"/>
              </a:xfrm>
              <a:prstGeom prst="rect">
                <a:avLst/>
              </a:prstGeom>
              <a:noFill/>
            </p:spPr>
            <p:txBody>
              <a:bodyPr wrap="square" rtlCol="0">
                <a:spAutoFit/>
              </a:bodyPr>
              <a:lstStyle/>
              <a:p>
                <a:r>
                  <a:rPr lang="en-US" dirty="0">
                    <a:solidFill>
                      <a:srgbClr val="C00000"/>
                    </a:solidFill>
                  </a:rPr>
                  <a:t>Users that still use older MCT tags need to checkout the ‘</a:t>
                </a:r>
                <a:r>
                  <a:rPr lang="en-US" b="1" dirty="0">
                    <a:solidFill>
                      <a:srgbClr val="C00000"/>
                    </a:solidFill>
                  </a:rPr>
                  <a:t>VRMtools_MCT_v1.0</a:t>
                </a:r>
                <a:r>
                  <a:rPr lang="en-US" dirty="0">
                    <a:solidFill>
                      <a:srgbClr val="C00000"/>
                    </a:solidFill>
                  </a:rPr>
                  <a:t>’ tag</a:t>
                </a:r>
              </a:p>
            </p:txBody>
          </p:sp>
        </p:grpSp>
        <p:sp>
          <p:nvSpPr>
            <p:cNvPr id="16" name="TextBox 15">
              <a:extLst>
                <a:ext uri="{FF2B5EF4-FFF2-40B4-BE49-F238E27FC236}">
                  <a16:creationId xmlns:a16="http://schemas.microsoft.com/office/drawing/2014/main" id="{352E6394-3F6F-1E4D-90DB-0D86C984A5A3}"/>
                </a:ext>
              </a:extLst>
            </p:cNvPr>
            <p:cNvSpPr txBox="1"/>
            <p:nvPr/>
          </p:nvSpPr>
          <p:spPr>
            <a:xfrm>
              <a:off x="712518" y="5347452"/>
              <a:ext cx="7390356" cy="646331"/>
            </a:xfrm>
            <a:prstGeom prst="rect">
              <a:avLst/>
            </a:prstGeom>
            <a:noFill/>
          </p:spPr>
          <p:txBody>
            <a:bodyPr wrap="square" rtlCol="0">
              <a:spAutoFit/>
            </a:bodyPr>
            <a:lstStyle/>
            <a:p>
              <a:r>
                <a:rPr lang="en-US" dirty="0">
                  <a:solidFill>
                    <a:srgbClr val="C00000"/>
                  </a:solidFill>
                </a:rPr>
                <a:t>Then follow the Documentation in:</a:t>
              </a:r>
            </a:p>
            <a:p>
              <a:r>
                <a:rPr lang="en-US" dirty="0"/>
                <a:t>       VRM_tools/Docs/AMWG_FEB21_DEMO_FILES/</a:t>
              </a:r>
            </a:p>
          </p:txBody>
        </p:sp>
      </p:grpSp>
      <p:sp>
        <p:nvSpPr>
          <p:cNvPr id="18" name="TextBox 17">
            <a:extLst>
              <a:ext uri="{FF2B5EF4-FFF2-40B4-BE49-F238E27FC236}">
                <a16:creationId xmlns:a16="http://schemas.microsoft.com/office/drawing/2014/main" id="{061BE1DA-B285-6B44-B385-DF36DAE9DE0C}"/>
              </a:ext>
            </a:extLst>
          </p:cNvPr>
          <p:cNvSpPr txBox="1"/>
          <p:nvPr/>
        </p:nvSpPr>
        <p:spPr>
          <a:xfrm>
            <a:off x="9261531" y="1657583"/>
            <a:ext cx="2880987" cy="923330"/>
          </a:xfrm>
          <a:prstGeom prst="rect">
            <a:avLst/>
          </a:prstGeom>
          <a:noFill/>
          <a:ln>
            <a:solidFill>
              <a:schemeClr val="accent1">
                <a:shade val="95000"/>
                <a:satMod val="105000"/>
              </a:schemeClr>
            </a:solidFill>
          </a:ln>
        </p:spPr>
        <p:txBody>
          <a:bodyPr wrap="square" rtlCol="0">
            <a:spAutoFit/>
          </a:bodyPr>
          <a:lstStyle/>
          <a:p>
            <a:r>
              <a:rPr lang="en-US" b="1" dirty="0"/>
              <a:t>Everything presented today is based on this version.</a:t>
            </a:r>
          </a:p>
        </p:txBody>
      </p:sp>
      <p:cxnSp>
        <p:nvCxnSpPr>
          <p:cNvPr id="20" name="Straight Arrow Connector 19">
            <a:extLst>
              <a:ext uri="{FF2B5EF4-FFF2-40B4-BE49-F238E27FC236}">
                <a16:creationId xmlns:a16="http://schemas.microsoft.com/office/drawing/2014/main" id="{6C785586-E010-A043-B2F2-D49E4B3F540C}"/>
              </a:ext>
            </a:extLst>
          </p:cNvPr>
          <p:cNvCxnSpPr>
            <a:stCxn id="18" idx="1"/>
          </p:cNvCxnSpPr>
          <p:nvPr/>
        </p:nvCxnSpPr>
        <p:spPr>
          <a:xfrm flipH="1">
            <a:off x="8317283" y="2119248"/>
            <a:ext cx="944248" cy="5745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85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D46A6213-1A34-1C48-A3B8-C10DB3DF48A1}"/>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616CF75E-EAA2-FA45-B539-BDE64D137E6D}"/>
              </a:ext>
            </a:extLst>
          </p:cNvPr>
          <p:cNvSpPr txBox="1"/>
          <p:nvPr/>
        </p:nvSpPr>
        <p:spPr>
          <a:xfrm>
            <a:off x="2468880" y="822960"/>
            <a:ext cx="8229600"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For a refinement from ne30 to ne120 for example there are 2 refinement levels.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polygon editor can be used to first construct a ne120 region which encompasses the desired variability by setting a refinement value equal to 1.</a:t>
            </a:r>
          </a:p>
        </p:txBody>
      </p:sp>
      <p:pic>
        <p:nvPicPr>
          <p:cNvPr id="5" name="Picture 4">
            <a:extLst>
              <a:ext uri="{FF2B5EF4-FFF2-40B4-BE49-F238E27FC236}">
                <a16:creationId xmlns:a16="http://schemas.microsoft.com/office/drawing/2014/main" id="{11E86605-2391-7741-9474-DA04D950B895}"/>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D45C58B7-6F9D-4C40-88AE-52F12DFAC031}"/>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867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519E8072-0B28-D841-819A-1FB86246EE0D}"/>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DA4EB173-BC16-9A48-B8AD-AD6A92A6B881}"/>
              </a:ext>
            </a:extLst>
          </p:cNvPr>
          <p:cNvSpPr txBox="1"/>
          <p:nvPr/>
        </p:nvSpPr>
        <p:spPr>
          <a:xfrm>
            <a:off x="2468880" y="822960"/>
            <a:ext cx="782955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An expanded  perimeter is then added with a value of 0.5 to define a transition region which will correspond to a ne60 grid resolution. </a:t>
            </a:r>
          </a:p>
        </p:txBody>
      </p:sp>
      <p:pic>
        <p:nvPicPr>
          <p:cNvPr id="5" name="Picture 4">
            <a:extLst>
              <a:ext uri="{FF2B5EF4-FFF2-40B4-BE49-F238E27FC236}">
                <a16:creationId xmlns:a16="http://schemas.microsoft.com/office/drawing/2014/main" id="{0E817E6A-E310-3B4B-B19F-2921381AF15A}"/>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39F8B6ED-2ED1-674A-986F-9E97B605417C}"/>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400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13FA2F0-007F-BE44-BB9E-321ED3A74C5D}"/>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FCFFE7DA-25C8-4344-BABB-A399202E4A24}"/>
              </a:ext>
            </a:extLst>
          </p:cNvPr>
          <p:cNvSpPr txBox="1"/>
          <p:nvPr/>
        </p:nvSpPr>
        <p:spPr>
          <a:xfrm>
            <a:off x="2468880" y="818650"/>
            <a:ext cx="782955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resulting refinement map contains incremental changes between values with some sharp vertices.  </a:t>
            </a:r>
          </a:p>
        </p:txBody>
      </p:sp>
      <p:pic>
        <p:nvPicPr>
          <p:cNvPr id="5" name="Picture 4">
            <a:extLst>
              <a:ext uri="{FF2B5EF4-FFF2-40B4-BE49-F238E27FC236}">
                <a16:creationId xmlns:a16="http://schemas.microsoft.com/office/drawing/2014/main" id="{070403E6-550B-5B4C-A24A-ADD7B814D89E}"/>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58F216EA-B9DB-9247-99FD-50695C36E4B9}"/>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73572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79BCD0C-1412-814C-BEDD-282CCB9132C3}"/>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224D7FCA-2C97-DE47-AA96-7A70E7513C64}"/>
              </a:ext>
            </a:extLst>
          </p:cNvPr>
          <p:cNvSpPr txBox="1"/>
          <p:nvPr/>
        </p:nvSpPr>
        <p:spPr>
          <a:xfrm>
            <a:off x="2468880" y="822960"/>
            <a:ext cx="782955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Using the smoothing tool, these rough edges can be rounded to get a more satisfactory refinement map.  </a:t>
            </a:r>
          </a:p>
        </p:txBody>
      </p:sp>
      <p:pic>
        <p:nvPicPr>
          <p:cNvPr id="5" name="Picture 4">
            <a:extLst>
              <a:ext uri="{FF2B5EF4-FFF2-40B4-BE49-F238E27FC236}">
                <a16:creationId xmlns:a16="http://schemas.microsoft.com/office/drawing/2014/main" id="{72A6FB80-04E2-4145-A49A-98D5B8C9B644}"/>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F8205BE3-73F7-C046-A610-57FACEF1960D}"/>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2640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013470B9-84E9-C54F-BA57-AE226788BA36}"/>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4C7861E7-2601-7F49-AE68-006504543D21}"/>
              </a:ext>
            </a:extLst>
          </p:cNvPr>
          <p:cNvSpPr txBox="1"/>
          <p:nvPr/>
        </p:nvSpPr>
        <p:spPr>
          <a:xfrm>
            <a:off x="2468880" y="822960"/>
            <a:ext cx="7829550"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Once the refinement map changes are accepted, the SQuadGen parameters are set and the resulting refined grid generated.  </a:t>
            </a:r>
          </a:p>
        </p:txBody>
      </p:sp>
      <p:pic>
        <p:nvPicPr>
          <p:cNvPr id="5" name="Picture 4">
            <a:extLst>
              <a:ext uri="{FF2B5EF4-FFF2-40B4-BE49-F238E27FC236}">
                <a16:creationId xmlns:a16="http://schemas.microsoft.com/office/drawing/2014/main" id="{E94E2370-0939-744A-9364-7AAC9869005C}"/>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C1350AD0-C747-4E44-B109-8611CD34883A}"/>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93685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43C62414-B09A-9F4D-B515-43E33DFE5C28}"/>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E736A593-BF86-424E-B813-FE46EE3D8F1E}"/>
              </a:ext>
            </a:extLst>
          </p:cNvPr>
          <p:cNvSpPr txBox="1"/>
          <p:nvPr/>
        </p:nvSpPr>
        <p:spPr>
          <a:xfrm>
            <a:off x="2468880" y="822960"/>
            <a:ext cx="782955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 a general rule, the refined regions should be centered, as much a possible, on one of the cube faces.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adjusting values to rotate the base grid and selecting refinement and smoothing options, the final grid is ready to be saved.  </a:t>
            </a:r>
          </a:p>
        </p:txBody>
      </p:sp>
      <p:pic>
        <p:nvPicPr>
          <p:cNvPr id="5" name="Picture 4">
            <a:extLst>
              <a:ext uri="{FF2B5EF4-FFF2-40B4-BE49-F238E27FC236}">
                <a16:creationId xmlns:a16="http://schemas.microsoft.com/office/drawing/2014/main" id="{969862B5-3DFD-B940-A326-DA874449AD59}"/>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6" name="TextBox 5">
            <a:extLst>
              <a:ext uri="{FF2B5EF4-FFF2-40B4-BE49-F238E27FC236}">
                <a16:creationId xmlns:a16="http://schemas.microsoft.com/office/drawing/2014/main" id="{F626A358-A7C5-5045-8D21-F1E7A10E1E26}"/>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115390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37694EE5-7FC2-BB47-8C8B-077886FAC79A}"/>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092CE4B2-F143-204D-A17D-30E059123697}"/>
              </a:ext>
            </a:extLst>
          </p:cNvPr>
          <p:cNvSpPr txBox="1"/>
          <p:nvPr/>
        </p:nvSpPr>
        <p:spPr>
          <a:xfrm>
            <a:off x="2468880" y="822960"/>
            <a:ext cx="7071756" cy="73866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To create an ne30 grid which is refined to ne120 for Latitudes higher than 60N:</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rectangle editor is used to create a refinement map with value 1 over the pole, which tapers down to 0 at 60N.</a:t>
            </a:r>
          </a:p>
        </p:txBody>
      </p:sp>
      <p:pic>
        <p:nvPicPr>
          <p:cNvPr id="5" name="Picture 4">
            <a:extLst>
              <a:ext uri="{FF2B5EF4-FFF2-40B4-BE49-F238E27FC236}">
                <a16:creationId xmlns:a16="http://schemas.microsoft.com/office/drawing/2014/main" id="{D545EB85-D5D9-E04D-93FD-F44EB988633C}"/>
              </a:ext>
            </a:extLst>
          </p:cNvPr>
          <p:cNvPicPr>
            <a:picLocks noChangeAspect="1"/>
          </p:cNvPicPr>
          <p:nvPr/>
        </p:nvPicPr>
        <p:blipFill>
          <a:blip r:embed="rId2"/>
          <a:stretch>
            <a:fillRect/>
          </a:stretch>
        </p:blipFill>
        <p:spPr>
          <a:xfrm>
            <a:off x="2011680" y="1645920"/>
            <a:ext cx="7829550" cy="4537710"/>
          </a:xfrm>
          <a:prstGeom prst="rect">
            <a:avLst/>
          </a:prstGeom>
        </p:spPr>
      </p:pic>
      <p:sp>
        <p:nvSpPr>
          <p:cNvPr id="6" name="TextBox 5">
            <a:extLst>
              <a:ext uri="{FF2B5EF4-FFF2-40B4-BE49-F238E27FC236}">
                <a16:creationId xmlns:a16="http://schemas.microsoft.com/office/drawing/2014/main" id="{B5ADBDD6-FE0C-F34A-8ABB-783EB44B2E22}"/>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9949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69D6E2C5-0825-A24B-9E00-7E53759EEB97}"/>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7D7609CE-27FD-444C-8AA2-AEB62A3CFD90}"/>
              </a:ext>
            </a:extLst>
          </p:cNvPr>
          <p:cNvSpPr txBox="1"/>
          <p:nvPr/>
        </p:nvSpPr>
        <p:spPr>
          <a:xfrm>
            <a:off x="914400" y="1371600"/>
            <a:ext cx="4033520" cy="954107"/>
          </a:xfrm>
          <a:prstGeom prst="rect">
            <a:avLst/>
          </a:prstGeom>
          <a:noFill/>
        </p:spPr>
        <p:txBody>
          <a:bodyPr wrap="square" rtlCol="0">
            <a:spAutoFit/>
          </a:bodyPr>
          <a:lstStyle/>
          <a:p>
            <a:pPr marL="285750" indent="-285750">
              <a:buFont typeface="Arial" panose="020B0604020202020204" pitchFamily="34" charset="0"/>
              <a:buChar char="•"/>
            </a:pPr>
            <a:r>
              <a:rPr lang="en-US" dirty="0"/>
              <a:t>Setting the SQuadGen parameters for a ne30 base resolution, 2 refinements, and some grid smoothing creates a grid with a circumpolar refinement.</a:t>
            </a:r>
          </a:p>
        </p:txBody>
      </p:sp>
      <p:pic>
        <p:nvPicPr>
          <p:cNvPr id="5" name="Picture 4">
            <a:extLst>
              <a:ext uri="{FF2B5EF4-FFF2-40B4-BE49-F238E27FC236}">
                <a16:creationId xmlns:a16="http://schemas.microsoft.com/office/drawing/2014/main" id="{7033B6A4-C78E-1E42-BD97-2CA33359CFE2}"/>
              </a:ext>
            </a:extLst>
          </p:cNvPr>
          <p:cNvPicPr>
            <a:picLocks noChangeAspect="1"/>
          </p:cNvPicPr>
          <p:nvPr/>
        </p:nvPicPr>
        <p:blipFill>
          <a:blip r:embed="rId2"/>
          <a:stretch>
            <a:fillRect/>
          </a:stretch>
        </p:blipFill>
        <p:spPr>
          <a:xfrm>
            <a:off x="5029200" y="914400"/>
            <a:ext cx="5201920" cy="5201920"/>
          </a:xfrm>
          <a:prstGeom prst="rect">
            <a:avLst/>
          </a:prstGeom>
        </p:spPr>
      </p:pic>
      <p:sp>
        <p:nvSpPr>
          <p:cNvPr id="6" name="TextBox 5">
            <a:extLst>
              <a:ext uri="{FF2B5EF4-FFF2-40B4-BE49-F238E27FC236}">
                <a16:creationId xmlns:a16="http://schemas.microsoft.com/office/drawing/2014/main" id="{93B4BC03-79AA-BB4A-94A3-844B04734925}"/>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3677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1"/>
          <p:cNvSpPr txBox="1">
            <a:spLocks noGrp="1"/>
          </p:cNvSpPr>
          <p:nvPr>
            <p:ph type="title"/>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algn="l">
              <a:buSzPts val="1900"/>
            </a:pPr>
            <a:r>
              <a:rPr lang="en" dirty="0"/>
              <a:t>(2) Creating a New Grid</a:t>
            </a:r>
            <a:endParaRPr dirty="0"/>
          </a:p>
        </p:txBody>
      </p:sp>
      <p:sp>
        <p:nvSpPr>
          <p:cNvPr id="351" name="Google Shape;351;p61"/>
          <p:cNvSpPr txBox="1"/>
          <p:nvPr/>
        </p:nvSpPr>
        <p:spPr>
          <a:xfrm>
            <a:off x="640079" y="822961"/>
            <a:ext cx="4092475" cy="400069"/>
          </a:xfrm>
          <a:prstGeom prst="rect">
            <a:avLst/>
          </a:prstGeom>
          <a:noFill/>
          <a:ln>
            <a:noFill/>
          </a:ln>
        </p:spPr>
        <p:txBody>
          <a:bodyPr spcFirstLastPara="1" wrap="square" lIns="91433" tIns="45700" rIns="91433" bIns="45700" anchor="t" anchorCtr="0">
            <a:spAutoFit/>
          </a:bodyPr>
          <a:lstStyle/>
          <a:p>
            <a:pPr>
              <a:buClr>
                <a:srgbClr val="000000"/>
              </a:buClr>
              <a:buSzPts val="1500"/>
            </a:pPr>
            <a:r>
              <a:rPr lang="en" sz="2000" b="1" u="sng">
                <a:solidFill>
                  <a:srgbClr val="000000"/>
                </a:solidFill>
                <a:latin typeface="Arial"/>
                <a:ea typeface="Arial"/>
                <a:cs typeface="Arial"/>
                <a:sym typeface="Arial"/>
              </a:rPr>
              <a:t>VRM_Editor Refinement Levels</a:t>
            </a:r>
            <a:endParaRPr sz="1467"/>
          </a:p>
        </p:txBody>
      </p:sp>
      <p:sp>
        <p:nvSpPr>
          <p:cNvPr id="352" name="Google Shape;352;p61"/>
          <p:cNvSpPr txBox="1"/>
          <p:nvPr/>
        </p:nvSpPr>
        <p:spPr>
          <a:xfrm>
            <a:off x="1268043" y="1332311"/>
            <a:ext cx="6139551"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Calibri"/>
                <a:ea typeface="Calibri"/>
                <a:cs typeface="Calibri"/>
                <a:sym typeface="Calibri"/>
              </a:rPr>
              <a:t>Consider a ne30 grid with a ne240 refinement.</a:t>
            </a:r>
            <a:endParaRPr sz="1467"/>
          </a:p>
        </p:txBody>
      </p:sp>
      <p:sp>
        <p:nvSpPr>
          <p:cNvPr id="353" name="Google Shape;353;p61"/>
          <p:cNvSpPr txBox="1"/>
          <p:nvPr/>
        </p:nvSpPr>
        <p:spPr>
          <a:xfrm>
            <a:off x="7255133" y="1130738"/>
            <a:ext cx="4327267" cy="5059165"/>
          </a:xfrm>
          <a:prstGeom prst="rect">
            <a:avLst/>
          </a:prstGeom>
          <a:noFill/>
          <a:ln>
            <a:noFill/>
          </a:ln>
        </p:spPr>
        <p:txBody>
          <a:bodyPr spcFirstLastPara="1" wrap="square" lIns="91433" tIns="45700" rIns="91433" bIns="45700" anchor="t" anchorCtr="0">
            <a:spAutoFit/>
          </a:bodyPr>
          <a:lstStyle/>
          <a:p>
            <a:pPr marL="287859" indent="-296326">
              <a:buClr>
                <a:srgbClr val="000000"/>
              </a:buClr>
              <a:buSzPts val="1100"/>
              <a:buFont typeface="Arial"/>
              <a:buChar char="•"/>
            </a:pPr>
            <a:r>
              <a:rPr lang="en" sz="1467">
                <a:solidFill>
                  <a:srgbClr val="000000"/>
                </a:solidFill>
                <a:latin typeface="Calibri"/>
                <a:ea typeface="Calibri"/>
                <a:cs typeface="Calibri"/>
                <a:sym typeface="Calibri"/>
              </a:rPr>
              <a:t>The range of refinement values is discretized and assigned to refinement levels as shown. </a:t>
            </a:r>
            <a:endParaRPr sz="1467"/>
          </a:p>
          <a:p>
            <a:pPr marL="287859" indent="-203195">
              <a:buClr>
                <a:srgbClr val="000000"/>
              </a:buClr>
              <a:buSzPts val="1100"/>
            </a:pPr>
            <a:endParaRPr sz="1467">
              <a:solidFill>
                <a:srgbClr val="000000"/>
              </a:solidFill>
              <a:latin typeface="Calibri"/>
              <a:ea typeface="Calibri"/>
              <a:cs typeface="Calibri"/>
              <a:sym typeface="Calibri"/>
            </a:endParaRPr>
          </a:p>
          <a:p>
            <a:pPr marL="287859" indent="-296326">
              <a:buClr>
                <a:srgbClr val="000000"/>
              </a:buClr>
              <a:buSzPts val="1100"/>
              <a:buFont typeface="Arial"/>
              <a:buChar char="•"/>
            </a:pPr>
            <a:r>
              <a:rPr lang="en" sz="1467">
                <a:solidFill>
                  <a:srgbClr val="000000"/>
                </a:solidFill>
                <a:latin typeface="Calibri"/>
                <a:ea typeface="Calibri"/>
                <a:cs typeface="Calibri"/>
                <a:sym typeface="Calibri"/>
              </a:rPr>
              <a:t>For ne240 the the refinement level is 3, so the interval in R values is (1/3). Setting values equal to 1 defines the highest resolution region. </a:t>
            </a:r>
            <a:endParaRPr sz="1467"/>
          </a:p>
          <a:p>
            <a:endParaRPr sz="1467">
              <a:solidFill>
                <a:srgbClr val="000000"/>
              </a:solidFill>
              <a:latin typeface="Calibri"/>
              <a:ea typeface="Calibri"/>
              <a:cs typeface="Calibri"/>
              <a:sym typeface="Calibri"/>
            </a:endParaRPr>
          </a:p>
          <a:p>
            <a:pPr marL="287859" indent="-296326">
              <a:buClr>
                <a:srgbClr val="000000"/>
              </a:buClr>
              <a:buSzPts val="1100"/>
              <a:buFont typeface="Arial"/>
              <a:buChar char="•"/>
            </a:pPr>
            <a:r>
              <a:rPr lang="en" sz="1467">
                <a:solidFill>
                  <a:srgbClr val="000000"/>
                </a:solidFill>
                <a:latin typeface="Calibri"/>
                <a:ea typeface="Calibri"/>
                <a:cs typeface="Calibri"/>
                <a:sym typeface="Calibri"/>
              </a:rPr>
              <a:t>Nominally, to specify a ne120 transition region around the ne240 domain, a halo of R values equal to 0.66 is added. Similarly, subsequent halos can be added using the appropriate value of R</a:t>
            </a:r>
            <a:endParaRPr sz="1467"/>
          </a:p>
          <a:p>
            <a:pPr marL="287859" indent="-203195">
              <a:buClr>
                <a:srgbClr val="000000"/>
              </a:buClr>
              <a:buSzPts val="1100"/>
            </a:pPr>
            <a:endParaRPr sz="1467">
              <a:solidFill>
                <a:srgbClr val="000000"/>
              </a:solidFill>
              <a:latin typeface="Calibri"/>
              <a:ea typeface="Calibri"/>
              <a:cs typeface="Calibri"/>
              <a:sym typeface="Calibri"/>
            </a:endParaRPr>
          </a:p>
          <a:p>
            <a:pPr marL="287859" indent="-296326">
              <a:buClr>
                <a:srgbClr val="000000"/>
              </a:buClr>
              <a:buSzPts val="1100"/>
              <a:buFont typeface="Arial"/>
              <a:buChar char="•"/>
            </a:pPr>
            <a:r>
              <a:rPr lang="en" sz="1467">
                <a:solidFill>
                  <a:srgbClr val="000000"/>
                </a:solidFill>
                <a:latin typeface="Calibri"/>
                <a:ea typeface="Calibri"/>
                <a:cs typeface="Calibri"/>
                <a:sym typeface="Calibri"/>
              </a:rPr>
              <a:t>For each element the average R value is discretized to the corresponding refinement level and this integer value is assigned to the element.</a:t>
            </a:r>
            <a:endParaRPr sz="1467"/>
          </a:p>
          <a:p>
            <a:pPr marL="287859" indent="-203195">
              <a:buClr>
                <a:srgbClr val="000000"/>
              </a:buClr>
              <a:buSzPts val="1100"/>
            </a:pPr>
            <a:endParaRPr sz="1467">
              <a:solidFill>
                <a:srgbClr val="000000"/>
              </a:solidFill>
              <a:latin typeface="Calibri"/>
              <a:ea typeface="Calibri"/>
              <a:cs typeface="Calibri"/>
              <a:sym typeface="Calibri"/>
            </a:endParaRPr>
          </a:p>
          <a:p>
            <a:pPr marL="287859" indent="-296326">
              <a:buClr>
                <a:srgbClr val="000000"/>
              </a:buClr>
              <a:buSzPts val="1100"/>
              <a:buFont typeface="Arial"/>
              <a:buChar char="•"/>
            </a:pPr>
            <a:r>
              <a:rPr lang="en" sz="1467">
                <a:solidFill>
                  <a:srgbClr val="000000"/>
                </a:solidFill>
                <a:latin typeface="Calibri"/>
                <a:ea typeface="Calibri"/>
                <a:cs typeface="Calibri"/>
                <a:sym typeface="Calibri"/>
              </a:rPr>
              <a:t>Note: To implement transitions between resolutions, SQuadGen automatically assigns refinement level values around the perimeter of a high resolution region to the next lowest resolution.</a:t>
            </a:r>
            <a:endParaRPr sz="1467"/>
          </a:p>
          <a:p>
            <a:pPr marL="287859" indent="-203195">
              <a:buClr>
                <a:srgbClr val="000000"/>
              </a:buClr>
              <a:buSzPts val="1100"/>
            </a:pPr>
            <a:endParaRPr sz="1467">
              <a:solidFill>
                <a:srgbClr val="000000"/>
              </a:solidFill>
              <a:latin typeface="Calibri"/>
              <a:ea typeface="Calibri"/>
              <a:cs typeface="Calibri"/>
              <a:sym typeface="Calibri"/>
            </a:endParaRPr>
          </a:p>
        </p:txBody>
      </p:sp>
      <p:grpSp>
        <p:nvGrpSpPr>
          <p:cNvPr id="354" name="Google Shape;354;p61"/>
          <p:cNvGrpSpPr/>
          <p:nvPr/>
        </p:nvGrpSpPr>
        <p:grpSpPr>
          <a:xfrm>
            <a:off x="1168400" y="2422130"/>
            <a:ext cx="5102901" cy="3429326"/>
            <a:chOff x="457200" y="1993179"/>
            <a:chExt cx="5102901" cy="3429325"/>
          </a:xfrm>
        </p:grpSpPr>
        <p:cxnSp>
          <p:nvCxnSpPr>
            <p:cNvPr id="355" name="Google Shape;355;p61"/>
            <p:cNvCxnSpPr/>
            <p:nvPr/>
          </p:nvCxnSpPr>
          <p:spPr>
            <a:xfrm rot="10800000">
              <a:off x="1233037" y="2445824"/>
              <a:ext cx="0" cy="2880477"/>
            </a:xfrm>
            <a:prstGeom prst="straightConnector1">
              <a:avLst/>
            </a:prstGeom>
            <a:noFill/>
            <a:ln w="63500" cap="flat" cmpd="sng">
              <a:solidFill>
                <a:srgbClr val="237B9F"/>
              </a:solidFill>
              <a:prstDash val="solid"/>
              <a:round/>
              <a:headEnd type="none" w="sm" len="sm"/>
              <a:tailEnd type="triangle" w="med" len="med"/>
            </a:ln>
          </p:spPr>
        </p:cxnSp>
        <p:grpSp>
          <p:nvGrpSpPr>
            <p:cNvPr id="356" name="Google Shape;356;p61"/>
            <p:cNvGrpSpPr/>
            <p:nvPr/>
          </p:nvGrpSpPr>
          <p:grpSpPr>
            <a:xfrm>
              <a:off x="467034" y="5104444"/>
              <a:ext cx="2487520" cy="318060"/>
              <a:chOff x="791539" y="4629491"/>
              <a:chExt cx="2487520" cy="318060"/>
            </a:xfrm>
          </p:grpSpPr>
          <p:cxnSp>
            <p:nvCxnSpPr>
              <p:cNvPr id="357" name="Google Shape;357;p61"/>
              <p:cNvCxnSpPr/>
              <p:nvPr/>
            </p:nvCxnSpPr>
            <p:spPr>
              <a:xfrm>
                <a:off x="1332272" y="4827629"/>
                <a:ext cx="1946787" cy="0"/>
              </a:xfrm>
              <a:prstGeom prst="straightConnector1">
                <a:avLst/>
              </a:prstGeom>
              <a:noFill/>
              <a:ln w="9525" cap="flat" cmpd="sng">
                <a:solidFill>
                  <a:srgbClr val="237B9F"/>
                </a:solidFill>
                <a:prstDash val="solid"/>
                <a:round/>
                <a:headEnd type="none" w="sm" len="sm"/>
                <a:tailEnd type="none" w="sm" len="sm"/>
              </a:ln>
            </p:spPr>
          </p:cxnSp>
          <p:sp>
            <p:nvSpPr>
              <p:cNvPr id="358" name="Google Shape;358;p61"/>
              <p:cNvSpPr txBox="1"/>
              <p:nvPr/>
            </p:nvSpPr>
            <p:spPr>
              <a:xfrm>
                <a:off x="791539" y="4629491"/>
                <a:ext cx="651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0.00</a:t>
                </a:r>
                <a:endParaRPr sz="1467"/>
              </a:p>
            </p:txBody>
          </p:sp>
        </p:grpSp>
        <p:grpSp>
          <p:nvGrpSpPr>
            <p:cNvPr id="359" name="Google Shape;359;p61"/>
            <p:cNvGrpSpPr/>
            <p:nvPr/>
          </p:nvGrpSpPr>
          <p:grpSpPr>
            <a:xfrm>
              <a:off x="467034" y="4258870"/>
              <a:ext cx="2517019" cy="318060"/>
              <a:chOff x="791539" y="3842909"/>
              <a:chExt cx="2517019" cy="318060"/>
            </a:xfrm>
          </p:grpSpPr>
          <p:cxnSp>
            <p:nvCxnSpPr>
              <p:cNvPr id="360" name="Google Shape;360;p61"/>
              <p:cNvCxnSpPr/>
              <p:nvPr/>
            </p:nvCxnSpPr>
            <p:spPr>
              <a:xfrm>
                <a:off x="1361771" y="4016468"/>
                <a:ext cx="1946787" cy="0"/>
              </a:xfrm>
              <a:prstGeom prst="straightConnector1">
                <a:avLst/>
              </a:prstGeom>
              <a:noFill/>
              <a:ln w="9525" cap="flat" cmpd="sng">
                <a:solidFill>
                  <a:srgbClr val="237B9F"/>
                </a:solidFill>
                <a:prstDash val="solid"/>
                <a:round/>
                <a:headEnd type="none" w="sm" len="sm"/>
                <a:tailEnd type="none" w="sm" len="sm"/>
              </a:ln>
            </p:spPr>
          </p:cxnSp>
          <p:sp>
            <p:nvSpPr>
              <p:cNvPr id="361" name="Google Shape;361;p61"/>
              <p:cNvSpPr txBox="1"/>
              <p:nvPr/>
            </p:nvSpPr>
            <p:spPr>
              <a:xfrm>
                <a:off x="791539" y="3842909"/>
                <a:ext cx="651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0.33</a:t>
                </a:r>
                <a:endParaRPr sz="1467"/>
              </a:p>
            </p:txBody>
          </p:sp>
        </p:grpSp>
        <p:grpSp>
          <p:nvGrpSpPr>
            <p:cNvPr id="362" name="Google Shape;362;p61"/>
            <p:cNvGrpSpPr/>
            <p:nvPr/>
          </p:nvGrpSpPr>
          <p:grpSpPr>
            <a:xfrm>
              <a:off x="471954" y="3354317"/>
              <a:ext cx="2497351" cy="318060"/>
              <a:chOff x="796459" y="2879364"/>
              <a:chExt cx="2497351" cy="318060"/>
            </a:xfrm>
          </p:grpSpPr>
          <p:cxnSp>
            <p:nvCxnSpPr>
              <p:cNvPr id="363" name="Google Shape;363;p61"/>
              <p:cNvCxnSpPr/>
              <p:nvPr/>
            </p:nvCxnSpPr>
            <p:spPr>
              <a:xfrm>
                <a:off x="1347023" y="3057832"/>
                <a:ext cx="1946787" cy="0"/>
              </a:xfrm>
              <a:prstGeom prst="straightConnector1">
                <a:avLst/>
              </a:prstGeom>
              <a:noFill/>
              <a:ln w="9525" cap="flat" cmpd="sng">
                <a:solidFill>
                  <a:srgbClr val="237B9F"/>
                </a:solidFill>
                <a:prstDash val="solid"/>
                <a:round/>
                <a:headEnd type="none" w="sm" len="sm"/>
                <a:tailEnd type="none" w="sm" len="sm"/>
              </a:ln>
            </p:spPr>
          </p:cxnSp>
          <p:sp>
            <p:nvSpPr>
              <p:cNvPr id="364" name="Google Shape;364;p61"/>
              <p:cNvSpPr txBox="1"/>
              <p:nvPr/>
            </p:nvSpPr>
            <p:spPr>
              <a:xfrm>
                <a:off x="796459" y="2879364"/>
                <a:ext cx="651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0.66</a:t>
                </a:r>
                <a:endParaRPr sz="1467"/>
              </a:p>
            </p:txBody>
          </p:sp>
        </p:grpSp>
        <p:grpSp>
          <p:nvGrpSpPr>
            <p:cNvPr id="365" name="Google Shape;365;p61"/>
            <p:cNvGrpSpPr/>
            <p:nvPr/>
          </p:nvGrpSpPr>
          <p:grpSpPr>
            <a:xfrm>
              <a:off x="457200" y="2528404"/>
              <a:ext cx="2492437" cy="318060"/>
              <a:chOff x="781705" y="2053451"/>
              <a:chExt cx="2492437" cy="318060"/>
            </a:xfrm>
          </p:grpSpPr>
          <p:cxnSp>
            <p:nvCxnSpPr>
              <p:cNvPr id="366" name="Google Shape;366;p61"/>
              <p:cNvCxnSpPr/>
              <p:nvPr/>
            </p:nvCxnSpPr>
            <p:spPr>
              <a:xfrm>
                <a:off x="1327355" y="2227006"/>
                <a:ext cx="1946787" cy="0"/>
              </a:xfrm>
              <a:prstGeom prst="straightConnector1">
                <a:avLst/>
              </a:prstGeom>
              <a:noFill/>
              <a:ln w="9525" cap="flat" cmpd="sng">
                <a:solidFill>
                  <a:srgbClr val="237B9F"/>
                </a:solidFill>
                <a:prstDash val="solid"/>
                <a:round/>
                <a:headEnd type="none" w="sm" len="sm"/>
                <a:tailEnd type="none" w="sm" len="sm"/>
              </a:ln>
            </p:spPr>
          </p:cxnSp>
          <p:sp>
            <p:nvSpPr>
              <p:cNvPr id="367" name="Google Shape;367;p61"/>
              <p:cNvSpPr txBox="1"/>
              <p:nvPr/>
            </p:nvSpPr>
            <p:spPr>
              <a:xfrm>
                <a:off x="781705" y="2053451"/>
                <a:ext cx="651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1.00</a:t>
                </a:r>
                <a:endParaRPr sz="1467"/>
              </a:p>
            </p:txBody>
          </p:sp>
        </p:grpSp>
        <p:sp>
          <p:nvSpPr>
            <p:cNvPr id="368" name="Google Shape;368;p61"/>
            <p:cNvSpPr txBox="1"/>
            <p:nvPr/>
          </p:nvSpPr>
          <p:spPr>
            <a:xfrm>
              <a:off x="3222038" y="2705382"/>
              <a:ext cx="7896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ne240</a:t>
              </a:r>
              <a:endParaRPr sz="1467"/>
            </a:p>
          </p:txBody>
        </p:sp>
        <p:sp>
          <p:nvSpPr>
            <p:cNvPr id="369" name="Google Shape;369;p61"/>
            <p:cNvSpPr txBox="1"/>
            <p:nvPr/>
          </p:nvSpPr>
          <p:spPr>
            <a:xfrm>
              <a:off x="3226958" y="3314981"/>
              <a:ext cx="7896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ne120</a:t>
              </a:r>
              <a:endParaRPr sz="1467"/>
            </a:p>
          </p:txBody>
        </p:sp>
        <p:sp>
          <p:nvSpPr>
            <p:cNvPr id="370" name="Google Shape;370;p61"/>
            <p:cNvSpPr txBox="1"/>
            <p:nvPr/>
          </p:nvSpPr>
          <p:spPr>
            <a:xfrm>
              <a:off x="3231878" y="4249047"/>
              <a:ext cx="7896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ne60</a:t>
              </a:r>
              <a:endParaRPr sz="1467"/>
            </a:p>
          </p:txBody>
        </p:sp>
        <p:sp>
          <p:nvSpPr>
            <p:cNvPr id="371" name="Google Shape;371;p61"/>
            <p:cNvSpPr txBox="1"/>
            <p:nvPr/>
          </p:nvSpPr>
          <p:spPr>
            <a:xfrm>
              <a:off x="3231878" y="4956969"/>
              <a:ext cx="7896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 sz="1467">
                  <a:solidFill>
                    <a:srgbClr val="000000"/>
                  </a:solidFill>
                  <a:latin typeface="Arial"/>
                  <a:ea typeface="Arial"/>
                  <a:cs typeface="Arial"/>
                  <a:sym typeface="Arial"/>
                </a:rPr>
                <a:t>ne30</a:t>
              </a:r>
              <a:endParaRPr sz="1467"/>
            </a:p>
          </p:txBody>
        </p:sp>
        <p:sp>
          <p:nvSpPr>
            <p:cNvPr id="372" name="Google Shape;372;p61"/>
            <p:cNvSpPr/>
            <p:nvPr/>
          </p:nvSpPr>
          <p:spPr>
            <a:xfrm>
              <a:off x="2984053" y="3214731"/>
              <a:ext cx="247825" cy="726084"/>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467">
                <a:solidFill>
                  <a:srgbClr val="666666"/>
                </a:solidFill>
                <a:latin typeface="Arial"/>
                <a:ea typeface="Arial"/>
                <a:cs typeface="Arial"/>
                <a:sym typeface="Arial"/>
              </a:endParaRPr>
            </a:p>
          </p:txBody>
        </p:sp>
        <p:sp>
          <p:nvSpPr>
            <p:cNvPr id="373" name="Google Shape;373;p61"/>
            <p:cNvSpPr/>
            <p:nvPr/>
          </p:nvSpPr>
          <p:spPr>
            <a:xfrm>
              <a:off x="2974224" y="4119299"/>
              <a:ext cx="247825" cy="726084"/>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467">
                <a:solidFill>
                  <a:srgbClr val="666666"/>
                </a:solidFill>
                <a:latin typeface="Arial"/>
                <a:ea typeface="Arial"/>
                <a:cs typeface="Arial"/>
                <a:sym typeface="Arial"/>
              </a:endParaRPr>
            </a:p>
          </p:txBody>
        </p:sp>
        <p:sp>
          <p:nvSpPr>
            <p:cNvPr id="374" name="Google Shape;374;p61"/>
            <p:cNvSpPr/>
            <p:nvPr/>
          </p:nvSpPr>
          <p:spPr>
            <a:xfrm>
              <a:off x="2984053" y="2701959"/>
              <a:ext cx="252743" cy="388366"/>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467">
                <a:solidFill>
                  <a:srgbClr val="666666"/>
                </a:solidFill>
                <a:latin typeface="Arial"/>
                <a:ea typeface="Arial"/>
                <a:cs typeface="Arial"/>
                <a:sym typeface="Arial"/>
              </a:endParaRPr>
            </a:p>
          </p:txBody>
        </p:sp>
        <p:sp>
          <p:nvSpPr>
            <p:cNvPr id="375" name="Google Shape;375;p61"/>
            <p:cNvSpPr/>
            <p:nvPr/>
          </p:nvSpPr>
          <p:spPr>
            <a:xfrm>
              <a:off x="2984053" y="4959957"/>
              <a:ext cx="252745" cy="367201"/>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467">
                <a:solidFill>
                  <a:srgbClr val="666666"/>
                </a:solidFill>
                <a:latin typeface="Arial"/>
                <a:ea typeface="Arial"/>
                <a:cs typeface="Arial"/>
                <a:sym typeface="Arial"/>
              </a:endParaRPr>
            </a:p>
          </p:txBody>
        </p:sp>
        <p:sp>
          <p:nvSpPr>
            <p:cNvPr id="376" name="Google Shape;376;p61"/>
            <p:cNvSpPr txBox="1"/>
            <p:nvPr/>
          </p:nvSpPr>
          <p:spPr>
            <a:xfrm>
              <a:off x="1067912" y="1993179"/>
              <a:ext cx="575187" cy="461624"/>
            </a:xfrm>
            <a:prstGeom prst="rect">
              <a:avLst/>
            </a:prstGeom>
            <a:noFill/>
            <a:ln>
              <a:noFill/>
            </a:ln>
          </p:spPr>
          <p:txBody>
            <a:bodyPr spcFirstLastPara="1" wrap="square" lIns="91433" tIns="45700" rIns="91433" bIns="45700" anchor="t" anchorCtr="0">
              <a:spAutoFit/>
            </a:bodyPr>
            <a:lstStyle/>
            <a:p>
              <a:pPr>
                <a:buClr>
                  <a:srgbClr val="000000"/>
                </a:buClr>
                <a:buSzPts val="1800"/>
              </a:pPr>
              <a:r>
                <a:rPr lang="en" sz="2400" b="1">
                  <a:solidFill>
                    <a:srgbClr val="000000"/>
                  </a:solidFill>
                  <a:latin typeface="Arial"/>
                  <a:ea typeface="Arial"/>
                  <a:cs typeface="Arial"/>
                  <a:sym typeface="Arial"/>
                </a:rPr>
                <a:t>R</a:t>
              </a:r>
              <a:endParaRPr sz="1467"/>
            </a:p>
          </p:txBody>
        </p:sp>
        <p:cxnSp>
          <p:nvCxnSpPr>
            <p:cNvPr id="377" name="Google Shape;377;p61"/>
            <p:cNvCxnSpPr/>
            <p:nvPr/>
          </p:nvCxnSpPr>
          <p:spPr>
            <a:xfrm>
              <a:off x="467034" y="3148453"/>
              <a:ext cx="3854203" cy="15612"/>
            </a:xfrm>
            <a:prstGeom prst="straightConnector1">
              <a:avLst/>
            </a:prstGeom>
            <a:noFill/>
            <a:ln w="25400" cap="flat" cmpd="sng">
              <a:solidFill>
                <a:schemeClr val="dk1"/>
              </a:solidFill>
              <a:prstDash val="dash"/>
              <a:round/>
              <a:headEnd type="none" w="sm" len="sm"/>
              <a:tailEnd type="none" w="sm" len="sm"/>
            </a:ln>
          </p:spPr>
        </p:cxnSp>
        <p:sp>
          <p:nvSpPr>
            <p:cNvPr id="378" name="Google Shape;378;p61"/>
            <p:cNvSpPr txBox="1"/>
            <p:nvPr/>
          </p:nvSpPr>
          <p:spPr>
            <a:xfrm>
              <a:off x="4258477" y="2927242"/>
              <a:ext cx="1301624" cy="461624"/>
            </a:xfrm>
            <a:prstGeom prst="rect">
              <a:avLst/>
            </a:prstGeom>
            <a:noFill/>
            <a:ln>
              <a:noFill/>
            </a:ln>
          </p:spPr>
          <p:txBody>
            <a:bodyPr spcFirstLastPara="1" wrap="square" lIns="91433" tIns="45700" rIns="91433" bIns="45700" anchor="t" anchorCtr="0">
              <a:spAutoFit/>
            </a:bodyPr>
            <a:lstStyle/>
            <a:p>
              <a:pPr>
                <a:buClr>
                  <a:srgbClr val="000000"/>
                </a:buClr>
                <a:buSzPts val="1800"/>
              </a:pPr>
              <a:r>
                <a:rPr lang="en" sz="2400" b="1">
                  <a:solidFill>
                    <a:srgbClr val="000000"/>
                  </a:solidFill>
                  <a:latin typeface="Calibri"/>
                  <a:ea typeface="Calibri"/>
                  <a:cs typeface="Calibri"/>
                  <a:sym typeface="Calibri"/>
                </a:rPr>
                <a:t>R = 0.83</a:t>
              </a:r>
              <a:endParaRPr sz="1467"/>
            </a:p>
          </p:txBody>
        </p:sp>
        <p:cxnSp>
          <p:nvCxnSpPr>
            <p:cNvPr id="379" name="Google Shape;379;p61"/>
            <p:cNvCxnSpPr/>
            <p:nvPr/>
          </p:nvCxnSpPr>
          <p:spPr>
            <a:xfrm>
              <a:off x="471953" y="4008771"/>
              <a:ext cx="3854203" cy="15612"/>
            </a:xfrm>
            <a:prstGeom prst="straightConnector1">
              <a:avLst/>
            </a:prstGeom>
            <a:noFill/>
            <a:ln w="25400" cap="flat" cmpd="sng">
              <a:solidFill>
                <a:schemeClr val="dk1"/>
              </a:solidFill>
              <a:prstDash val="dash"/>
              <a:round/>
              <a:headEnd type="none" w="sm" len="sm"/>
              <a:tailEnd type="none" w="sm" len="sm"/>
            </a:ln>
          </p:spPr>
        </p:cxnSp>
        <p:cxnSp>
          <p:nvCxnSpPr>
            <p:cNvPr id="380" name="Google Shape;380;p61"/>
            <p:cNvCxnSpPr/>
            <p:nvPr/>
          </p:nvCxnSpPr>
          <p:spPr>
            <a:xfrm>
              <a:off x="471953" y="4893676"/>
              <a:ext cx="3854203" cy="15612"/>
            </a:xfrm>
            <a:prstGeom prst="straightConnector1">
              <a:avLst/>
            </a:prstGeom>
            <a:noFill/>
            <a:ln w="25400" cap="flat" cmpd="sng">
              <a:solidFill>
                <a:schemeClr val="dk1"/>
              </a:solidFill>
              <a:prstDash val="dash"/>
              <a:round/>
              <a:headEnd type="none" w="sm" len="sm"/>
              <a:tailEnd type="none" w="sm" len="sm"/>
            </a:ln>
          </p:spPr>
        </p:cxnSp>
        <p:sp>
          <p:nvSpPr>
            <p:cNvPr id="381" name="Google Shape;381;p61"/>
            <p:cNvSpPr txBox="1"/>
            <p:nvPr/>
          </p:nvSpPr>
          <p:spPr>
            <a:xfrm>
              <a:off x="4258477" y="3760469"/>
              <a:ext cx="1301624" cy="461624"/>
            </a:xfrm>
            <a:prstGeom prst="rect">
              <a:avLst/>
            </a:prstGeom>
            <a:noFill/>
            <a:ln>
              <a:noFill/>
            </a:ln>
          </p:spPr>
          <p:txBody>
            <a:bodyPr spcFirstLastPara="1" wrap="square" lIns="91433" tIns="45700" rIns="91433" bIns="45700" anchor="t" anchorCtr="0">
              <a:spAutoFit/>
            </a:bodyPr>
            <a:lstStyle/>
            <a:p>
              <a:pPr>
                <a:buClr>
                  <a:srgbClr val="000000"/>
                </a:buClr>
                <a:buSzPts val="1800"/>
              </a:pPr>
              <a:r>
                <a:rPr lang="en" sz="2400" b="1">
                  <a:solidFill>
                    <a:srgbClr val="000000"/>
                  </a:solidFill>
                  <a:latin typeface="Calibri"/>
                  <a:ea typeface="Calibri"/>
                  <a:cs typeface="Calibri"/>
                  <a:sym typeface="Calibri"/>
                </a:rPr>
                <a:t>R = 0.50</a:t>
              </a:r>
              <a:endParaRPr sz="1467"/>
            </a:p>
          </p:txBody>
        </p:sp>
        <p:sp>
          <p:nvSpPr>
            <p:cNvPr id="382" name="Google Shape;382;p61"/>
            <p:cNvSpPr txBox="1"/>
            <p:nvPr/>
          </p:nvSpPr>
          <p:spPr>
            <a:xfrm>
              <a:off x="4258477" y="4646327"/>
              <a:ext cx="1301624" cy="461624"/>
            </a:xfrm>
            <a:prstGeom prst="rect">
              <a:avLst/>
            </a:prstGeom>
            <a:noFill/>
            <a:ln>
              <a:noFill/>
            </a:ln>
          </p:spPr>
          <p:txBody>
            <a:bodyPr spcFirstLastPara="1" wrap="square" lIns="91433" tIns="45700" rIns="91433" bIns="45700" anchor="t" anchorCtr="0">
              <a:spAutoFit/>
            </a:bodyPr>
            <a:lstStyle/>
            <a:p>
              <a:pPr>
                <a:buClr>
                  <a:srgbClr val="000000"/>
                </a:buClr>
                <a:buSzPts val="1800"/>
              </a:pPr>
              <a:r>
                <a:rPr lang="en" sz="2400" b="1">
                  <a:solidFill>
                    <a:srgbClr val="000000"/>
                  </a:solidFill>
                  <a:latin typeface="Calibri"/>
                  <a:ea typeface="Calibri"/>
                  <a:cs typeface="Calibri"/>
                  <a:sym typeface="Calibri"/>
                </a:rPr>
                <a:t>R = 0.16</a:t>
              </a:r>
              <a:endParaRPr sz="1467"/>
            </a:p>
          </p:txBody>
        </p:sp>
      </p:grpSp>
      <p:sp>
        <p:nvSpPr>
          <p:cNvPr id="35" name="TextBox 34">
            <a:extLst>
              <a:ext uri="{FF2B5EF4-FFF2-40B4-BE49-F238E27FC236}">
                <a16:creationId xmlns:a16="http://schemas.microsoft.com/office/drawing/2014/main" id="{1373CF72-87B4-B342-A376-35BE2D28E449}"/>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
        <p:nvSpPr>
          <p:cNvPr id="2" name="TextBox 1">
            <a:extLst>
              <a:ext uri="{FF2B5EF4-FFF2-40B4-BE49-F238E27FC236}">
                <a16:creationId xmlns:a16="http://schemas.microsoft.com/office/drawing/2014/main" id="{3D8BF609-BEA9-3545-806F-C9B8C413FF4E}"/>
              </a:ext>
            </a:extLst>
          </p:cNvPr>
          <p:cNvSpPr txBox="1"/>
          <p:nvPr/>
        </p:nvSpPr>
        <p:spPr>
          <a:xfrm>
            <a:off x="4569815" y="1722779"/>
            <a:ext cx="2560481" cy="1384995"/>
          </a:xfrm>
          <a:prstGeom prst="rect">
            <a:avLst/>
          </a:prstGeom>
          <a:noFill/>
          <a:ln>
            <a:solidFill>
              <a:schemeClr val="accent1">
                <a:shade val="50000"/>
              </a:schemeClr>
            </a:solidFill>
          </a:ln>
        </p:spPr>
        <p:txBody>
          <a:bodyPr wrap="square" rtlCol="0">
            <a:spAutoFit/>
          </a:bodyPr>
          <a:lstStyle/>
          <a:p>
            <a:r>
              <a:rPr lang="en-US" sz="1400" u="sng" dirty="0">
                <a:solidFill>
                  <a:srgbClr val="C00000"/>
                </a:solidFill>
              </a:rPr>
              <a:t>PLAN AHEAD:</a:t>
            </a:r>
          </a:p>
          <a:p>
            <a:r>
              <a:rPr lang="en-US" sz="1400" dirty="0"/>
              <a:t>Work out these numbers for the refinement level you want so you know what values are needed for each intermediate refinement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DB7C8BC-928B-994B-BF1E-EDABFF6B4C81}"/>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A558F4D5-0773-514B-9870-C63176EBDBE2}"/>
              </a:ext>
            </a:extLst>
          </p:cNvPr>
          <p:cNvSpPr txBox="1"/>
          <p:nvPr/>
        </p:nvSpPr>
        <p:spPr>
          <a:xfrm>
            <a:off x="2468880" y="822960"/>
            <a:ext cx="6959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polygon vertices are moved to create a region which encompasses Greenland. </a:t>
            </a:r>
          </a:p>
        </p:txBody>
      </p:sp>
      <p:pic>
        <p:nvPicPr>
          <p:cNvPr id="5" name="Picture 4">
            <a:extLst>
              <a:ext uri="{FF2B5EF4-FFF2-40B4-BE49-F238E27FC236}">
                <a16:creationId xmlns:a16="http://schemas.microsoft.com/office/drawing/2014/main" id="{2AA7FC2E-00F8-4E42-AB1A-F742C7F98398}"/>
              </a:ext>
            </a:extLst>
          </p:cNvPr>
          <p:cNvPicPr>
            <a:picLocks noChangeAspect="1"/>
          </p:cNvPicPr>
          <p:nvPr/>
        </p:nvPicPr>
        <p:blipFill>
          <a:blip r:embed="rId2"/>
          <a:stretch>
            <a:fillRect/>
          </a:stretch>
        </p:blipFill>
        <p:spPr>
          <a:xfrm>
            <a:off x="2011680" y="1645920"/>
            <a:ext cx="7829550" cy="4537710"/>
          </a:xfrm>
          <a:prstGeom prst="rect">
            <a:avLst/>
          </a:prstGeom>
        </p:spPr>
      </p:pic>
      <p:sp>
        <p:nvSpPr>
          <p:cNvPr id="6" name="TextBox 5">
            <a:extLst>
              <a:ext uri="{FF2B5EF4-FFF2-40B4-BE49-F238E27FC236}">
                <a16:creationId xmlns:a16="http://schemas.microsoft.com/office/drawing/2014/main" id="{7811D241-BC91-9D46-91B6-1433B40AAEAA}"/>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82751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51"/>
          <p:cNvSpPr txBox="1">
            <a:spLocks noGrp="1"/>
          </p:cNvSpPr>
          <p:nvPr>
            <p:ph type="title"/>
          </p:nvPr>
        </p:nvSpPr>
        <p:spPr>
          <a:xfrm>
            <a:off x="664539" y="1640291"/>
            <a:ext cx="11527463" cy="599188"/>
          </a:xfrm>
          <a:prstGeom prst="rect">
            <a:avLst/>
          </a:prstGeom>
          <a:noFill/>
          <a:ln>
            <a:noFill/>
          </a:ln>
        </p:spPr>
        <p:txBody>
          <a:bodyPr spcFirstLastPara="1" wrap="square" lIns="91433" tIns="45700" rIns="91433" bIns="45700" anchor="ctr" anchorCtr="0">
            <a:noAutofit/>
          </a:bodyPr>
          <a:lstStyle/>
          <a:p>
            <a:r>
              <a:rPr lang="en" sz="2800"/>
              <a:t>VRM editor on Linux machine (casper) using remote desktop (VNC)</a:t>
            </a:r>
            <a:endParaRPr sz="2800"/>
          </a:p>
        </p:txBody>
      </p:sp>
      <p:sp>
        <p:nvSpPr>
          <p:cNvPr id="197" name="Google Shape;197;p51"/>
          <p:cNvSpPr txBox="1">
            <a:spLocks noGrp="1"/>
          </p:cNvSpPr>
          <p:nvPr>
            <p:ph type="body" idx="1"/>
          </p:nvPr>
        </p:nvSpPr>
        <p:spPr>
          <a:xfrm>
            <a:off x="993265" y="2061300"/>
            <a:ext cx="10911200" cy="2532400"/>
          </a:xfrm>
          <a:prstGeom prst="rect">
            <a:avLst/>
          </a:prstGeom>
          <a:noFill/>
          <a:ln>
            <a:noFill/>
          </a:ln>
        </p:spPr>
        <p:txBody>
          <a:bodyPr spcFirstLastPara="1" wrap="square" lIns="91433" tIns="45700" rIns="91433" bIns="45700" anchor="t" anchorCtr="0">
            <a:noAutofit/>
          </a:bodyPr>
          <a:lstStyle/>
          <a:p>
            <a:pPr indent="-457189">
              <a:lnSpc>
                <a:spcPct val="150000"/>
              </a:lnSpc>
              <a:buClr>
                <a:srgbClr val="000000"/>
              </a:buClr>
              <a:buSzPts val="1400"/>
            </a:pPr>
            <a:r>
              <a:rPr lang="en" sz="1600">
                <a:solidFill>
                  <a:srgbClr val="000000"/>
                </a:solidFill>
                <a:latin typeface="Arial"/>
                <a:ea typeface="Arial"/>
                <a:cs typeface="Arial"/>
                <a:sym typeface="Arial"/>
              </a:rPr>
              <a:t>VRM editor gets slow via SSH shell, so you may want to VNC to use VRM editor.</a:t>
            </a:r>
            <a:endParaRPr sz="1600">
              <a:solidFill>
                <a:srgbClr val="000000"/>
              </a:solidFill>
              <a:latin typeface="Arial"/>
              <a:ea typeface="Arial"/>
              <a:cs typeface="Arial"/>
              <a:sym typeface="Arial"/>
            </a:endParaRPr>
          </a:p>
          <a:p>
            <a:pPr indent="-457189">
              <a:lnSpc>
                <a:spcPct val="115000"/>
              </a:lnSpc>
              <a:spcBef>
                <a:spcPts val="0"/>
              </a:spcBef>
              <a:buClr>
                <a:srgbClr val="000000"/>
              </a:buClr>
              <a:buSzPts val="1400"/>
            </a:pPr>
            <a:r>
              <a:rPr lang="en" sz="1600">
                <a:solidFill>
                  <a:srgbClr val="000000"/>
                </a:solidFill>
                <a:latin typeface="Arial"/>
                <a:ea typeface="Arial"/>
                <a:cs typeface="Arial"/>
                <a:sym typeface="Arial"/>
              </a:rPr>
              <a:t>On Cheyenne or Casper SSH shell,</a:t>
            </a:r>
            <a:endParaRPr sz="1600">
              <a:solidFill>
                <a:srgbClr val="000000"/>
              </a:solidFill>
              <a:latin typeface="Arial"/>
              <a:ea typeface="Arial"/>
              <a:cs typeface="Arial"/>
              <a:sym typeface="Arial"/>
            </a:endParaRPr>
          </a:p>
          <a:p>
            <a:pPr marL="0" indent="0">
              <a:spcBef>
                <a:spcPts val="0"/>
              </a:spcBef>
              <a:buNone/>
            </a:pPr>
            <a:r>
              <a:rPr lang="en" sz="1600">
                <a:solidFill>
                  <a:srgbClr val="DCDCDC"/>
                </a:solidFill>
                <a:highlight>
                  <a:srgbClr val="1E1E1E"/>
                </a:highlight>
                <a:latin typeface="Arial"/>
                <a:ea typeface="Arial"/>
                <a:cs typeface="Arial"/>
                <a:sym typeface="Arial"/>
              </a:rPr>
              <a:t>   &gt;&gt; vncmgr create --account PROJECT --time 12:00:00 --job-opts=</a:t>
            </a:r>
            <a:r>
              <a:rPr lang="en" sz="1600">
                <a:solidFill>
                  <a:srgbClr val="D69D85"/>
                </a:solidFill>
                <a:highlight>
                  <a:srgbClr val="1E1E1E"/>
                </a:highlight>
                <a:latin typeface="Arial"/>
                <a:ea typeface="Arial"/>
                <a:cs typeface="Arial"/>
                <a:sym typeface="Arial"/>
              </a:rPr>
              <a:t>"-l select=1:ncpus=4:mem=20GB"</a:t>
            </a:r>
            <a:endParaRPr sz="1600">
              <a:solidFill>
                <a:srgbClr val="000000"/>
              </a:solidFill>
              <a:latin typeface="Arial"/>
              <a:ea typeface="Arial"/>
              <a:cs typeface="Arial"/>
              <a:sym typeface="Arial"/>
            </a:endParaRPr>
          </a:p>
          <a:p>
            <a:pPr indent="-457189">
              <a:buClr>
                <a:srgbClr val="000000"/>
              </a:buClr>
              <a:buSzPts val="1400"/>
            </a:pPr>
            <a:r>
              <a:rPr lang="en" sz="1600">
                <a:solidFill>
                  <a:srgbClr val="000000"/>
                </a:solidFill>
                <a:latin typeface="Arial"/>
                <a:ea typeface="Arial"/>
                <a:cs typeface="Arial"/>
                <a:sym typeface="Arial"/>
              </a:rPr>
              <a:t>Open command prompt, and follow instructions given on the SSH shell. Start by typing the command on the command prompt something like:</a:t>
            </a:r>
            <a:endParaRPr sz="1600">
              <a:solidFill>
                <a:srgbClr val="000000"/>
              </a:solidFill>
              <a:latin typeface="Arial"/>
              <a:ea typeface="Arial"/>
              <a:cs typeface="Arial"/>
              <a:sym typeface="Arial"/>
            </a:endParaRPr>
          </a:p>
          <a:p>
            <a:pPr marL="0" indent="0">
              <a:spcBef>
                <a:spcPts val="1333"/>
              </a:spcBef>
              <a:buNone/>
            </a:pPr>
            <a:r>
              <a:rPr lang="en" sz="1600">
                <a:solidFill>
                  <a:srgbClr val="DCDCDC"/>
                </a:solidFill>
                <a:highlight>
                  <a:srgbClr val="1E1E1E"/>
                </a:highlight>
                <a:latin typeface="Arial"/>
                <a:ea typeface="Arial"/>
                <a:cs typeface="Arial"/>
                <a:sym typeface="Arial"/>
              </a:rPr>
              <a:t>   &gt;&gt; ssh -l USERID -L 5904:localhost4:5904 casper15.ucar.edu </a:t>
            </a:r>
            <a:r>
              <a:rPr lang="en" sz="1600">
                <a:solidFill>
                  <a:srgbClr val="D69D85"/>
                </a:solidFill>
                <a:highlight>
                  <a:srgbClr val="1E1E1E"/>
                </a:highlight>
                <a:latin typeface="Arial"/>
                <a:ea typeface="Arial"/>
                <a:cs typeface="Arial"/>
                <a:sym typeface="Arial"/>
              </a:rPr>
              <a:t>"bash ~/.vncmgr/tunnel-default”</a:t>
            </a:r>
            <a:endParaRPr sz="1600">
              <a:solidFill>
                <a:srgbClr val="000000"/>
              </a:solidFill>
              <a:latin typeface="Arial"/>
              <a:ea typeface="Arial"/>
              <a:cs typeface="Arial"/>
              <a:sym typeface="Arial"/>
            </a:endParaRPr>
          </a:p>
          <a:p>
            <a:pPr indent="-457189">
              <a:buClr>
                <a:srgbClr val="000000"/>
              </a:buClr>
              <a:buSzPts val="1400"/>
            </a:pPr>
            <a:r>
              <a:rPr lang="en" sz="1600">
                <a:solidFill>
                  <a:srgbClr val="000000"/>
                </a:solidFill>
                <a:latin typeface="Arial"/>
                <a:ea typeface="Arial"/>
                <a:cs typeface="Arial"/>
                <a:sym typeface="Arial"/>
              </a:rPr>
              <a:t>Load a VNC viewer on your local machine (e.g. TigerVNC or TurboVNC) and connect to the host:</a:t>
            </a:r>
            <a:endParaRPr sz="1600">
              <a:solidFill>
                <a:srgbClr val="000000"/>
              </a:solidFill>
              <a:latin typeface="Arial"/>
              <a:ea typeface="Arial"/>
              <a:cs typeface="Arial"/>
              <a:sym typeface="Arial"/>
            </a:endParaRPr>
          </a:p>
        </p:txBody>
      </p:sp>
      <p:sp>
        <p:nvSpPr>
          <p:cNvPr id="198" name="Google Shape;198;p51"/>
          <p:cNvSpPr txBox="1"/>
          <p:nvPr/>
        </p:nvSpPr>
        <p:spPr>
          <a:xfrm>
            <a:off x="4947033" y="4892434"/>
            <a:ext cx="6827200" cy="984845"/>
          </a:xfrm>
          <a:prstGeom prst="rect">
            <a:avLst/>
          </a:prstGeom>
          <a:solidFill>
            <a:srgbClr val="FFFFFF"/>
          </a:solidFill>
          <a:ln>
            <a:noFill/>
          </a:ln>
        </p:spPr>
        <p:txBody>
          <a:bodyPr spcFirstLastPara="1" wrap="square" lIns="121900" tIns="121900" rIns="121900" bIns="121900" anchor="t" anchorCtr="0">
            <a:spAutoFit/>
          </a:bodyPr>
          <a:lstStyle/>
          <a:p>
            <a:pPr defTabSz="1219170">
              <a:buClr>
                <a:srgbClr val="000000"/>
              </a:buClr>
              <a:buSzPts val="1400"/>
            </a:pPr>
            <a:r>
              <a:rPr lang="en" sz="2400" kern="0">
                <a:solidFill>
                  <a:srgbClr val="000000"/>
                </a:solidFill>
                <a:latin typeface="Arial"/>
                <a:ea typeface="Arial"/>
                <a:cs typeface="Arial"/>
                <a:sym typeface="Arial"/>
              </a:rPr>
              <a:t>More details on: </a:t>
            </a:r>
            <a:r>
              <a:rPr lang="en" sz="2400" u="sng" kern="0">
                <a:solidFill>
                  <a:srgbClr val="1A658F"/>
                </a:solidFill>
                <a:latin typeface="Arial"/>
                <a:ea typeface="Arial"/>
                <a:cs typeface="Arial"/>
                <a:sym typeface="Arial"/>
                <a:hlinkClick r:id="rId3"/>
              </a:rPr>
              <a:t>https://arc.ucar.edu/knowledge_base/72581380</a:t>
            </a:r>
            <a:r>
              <a:rPr lang="en" sz="2400" kern="0">
                <a:solidFill>
                  <a:srgbClr val="000000"/>
                </a:solidFill>
                <a:latin typeface="Arial"/>
                <a:ea typeface="Arial"/>
                <a:cs typeface="Arial"/>
                <a:sym typeface="Arial"/>
              </a:rPr>
              <a:t> </a:t>
            </a:r>
            <a:endParaRPr sz="2400" kern="0">
              <a:solidFill>
                <a:srgbClr val="000000"/>
              </a:solidFill>
              <a:latin typeface="Arial"/>
              <a:ea typeface="Arial"/>
              <a:cs typeface="Arial"/>
              <a:sym typeface="Arial"/>
            </a:endParaRPr>
          </a:p>
        </p:txBody>
      </p:sp>
      <p:pic>
        <p:nvPicPr>
          <p:cNvPr id="199" name="Google Shape;199;p51"/>
          <p:cNvPicPr preferRelativeResize="0"/>
          <p:nvPr/>
        </p:nvPicPr>
        <p:blipFill rotWithShape="1">
          <a:blip r:embed="rId4">
            <a:alphaModFix/>
          </a:blip>
          <a:srcRect/>
          <a:stretch/>
        </p:blipFill>
        <p:spPr>
          <a:xfrm>
            <a:off x="863831" y="4650973"/>
            <a:ext cx="3441827" cy="1344321"/>
          </a:xfrm>
          <a:prstGeom prst="rect">
            <a:avLst/>
          </a:prstGeom>
          <a:noFill/>
          <a:ln w="19050" cap="flat" cmpd="sng">
            <a:solidFill>
              <a:srgbClr val="C00000"/>
            </a:solidFill>
            <a:prstDash val="solid"/>
            <a:round/>
            <a:headEnd type="none" w="sm" len="sm"/>
            <a:tailEnd type="none" w="sm" len="sm"/>
          </a:ln>
        </p:spPr>
      </p:pic>
      <p:sp>
        <p:nvSpPr>
          <p:cNvPr id="200" name="Google Shape;200;p51"/>
          <p:cNvSpPr txBox="1"/>
          <p:nvPr/>
        </p:nvSpPr>
        <p:spPr>
          <a:xfrm>
            <a:off x="243002" y="149001"/>
            <a:ext cx="3836631" cy="577831"/>
          </a:xfrm>
          <a:prstGeom prst="rect">
            <a:avLst/>
          </a:prstGeom>
          <a:noFill/>
          <a:ln>
            <a:noFill/>
          </a:ln>
        </p:spPr>
        <p:txBody>
          <a:bodyPr spcFirstLastPara="1" wrap="square" lIns="91433" tIns="45700" rIns="91433" bIns="45700" anchor="ctr" anchorCtr="0">
            <a:noAutofit/>
          </a:bodyPr>
          <a:lstStyle/>
          <a:p>
            <a:pPr algn="ctr" defTabSz="1219170">
              <a:buClr>
                <a:srgbClr val="666666"/>
              </a:buClr>
              <a:buSzPts val="1400"/>
            </a:pPr>
            <a:r>
              <a:rPr lang="en" sz="2800" b="1" u="sng" kern="0" dirty="0">
                <a:solidFill>
                  <a:srgbClr val="666666"/>
                </a:solidFill>
                <a:latin typeface="Helvetica Neue"/>
                <a:ea typeface="Helvetica Neue"/>
                <a:cs typeface="Helvetica Neue"/>
                <a:sym typeface="Helvetica Neue"/>
              </a:rPr>
              <a:t>Some Preliminaries:</a:t>
            </a:r>
            <a:endParaRPr sz="1467" kern="0" dirty="0">
              <a:solidFill>
                <a:srgbClr val="000000"/>
              </a:solidFill>
              <a:latin typeface="Arial"/>
              <a:cs typeface="Arial"/>
              <a:sym typeface="Arial"/>
            </a:endParaRPr>
          </a:p>
        </p:txBody>
      </p:sp>
      <p:sp>
        <p:nvSpPr>
          <p:cNvPr id="201" name="Google Shape;201;p51"/>
          <p:cNvSpPr txBox="1"/>
          <p:nvPr/>
        </p:nvSpPr>
        <p:spPr>
          <a:xfrm>
            <a:off x="664540" y="755356"/>
            <a:ext cx="5650561" cy="481849"/>
          </a:xfrm>
          <a:prstGeom prst="rect">
            <a:avLst/>
          </a:prstGeom>
          <a:noFill/>
          <a:ln>
            <a:noFill/>
          </a:ln>
        </p:spPr>
        <p:txBody>
          <a:bodyPr spcFirstLastPara="1" wrap="square" lIns="91433" tIns="45700" rIns="91433" bIns="45700" anchor="ctr" anchorCtr="0">
            <a:noAutofit/>
          </a:bodyPr>
          <a:lstStyle/>
          <a:p>
            <a:pPr defTabSz="1219170">
              <a:buClr>
                <a:srgbClr val="666666"/>
              </a:buClr>
              <a:buSzPts val="1400"/>
            </a:pPr>
            <a:r>
              <a:rPr lang="en" sz="2800" b="1" kern="0" dirty="0">
                <a:solidFill>
                  <a:srgbClr val="666666"/>
                </a:solidFill>
                <a:latin typeface="Helvetica Neue"/>
                <a:ea typeface="Helvetica Neue"/>
                <a:cs typeface="Helvetica Neue"/>
                <a:sym typeface="Helvetica Neue"/>
              </a:rPr>
              <a:t>VRM_tools updated (on Jan 11)</a:t>
            </a:r>
            <a:endParaRPr sz="1467" kern="0" dirty="0">
              <a:solidFill>
                <a:srgbClr val="000000"/>
              </a:solidFill>
              <a:latin typeface="Arial"/>
              <a:cs typeface="Arial"/>
              <a:sym typeface="Arial"/>
            </a:endParaRPr>
          </a:p>
        </p:txBody>
      </p:sp>
      <p:sp>
        <p:nvSpPr>
          <p:cNvPr id="202" name="Google Shape;202;p51"/>
          <p:cNvSpPr txBox="1"/>
          <p:nvPr/>
        </p:nvSpPr>
        <p:spPr>
          <a:xfrm>
            <a:off x="993273" y="1124958"/>
            <a:ext cx="10296051" cy="543553"/>
          </a:xfrm>
          <a:prstGeom prst="rect">
            <a:avLst/>
          </a:prstGeom>
          <a:noFill/>
          <a:ln>
            <a:noFill/>
          </a:ln>
        </p:spPr>
        <p:txBody>
          <a:bodyPr spcFirstLastPara="1" wrap="square" lIns="91433" tIns="45700" rIns="91433" bIns="45700" anchor="t" anchorCtr="0">
            <a:noAutofit/>
          </a:bodyPr>
          <a:lstStyle/>
          <a:p>
            <a:pPr marL="609585" indent="-457189" defTabSz="1219170">
              <a:lnSpc>
                <a:spcPct val="150000"/>
              </a:lnSpc>
              <a:spcBef>
                <a:spcPts val="400"/>
              </a:spcBef>
              <a:buClr>
                <a:srgbClr val="000000"/>
              </a:buClr>
              <a:buSzPts val="1400"/>
              <a:buFont typeface="Arial"/>
              <a:buChar char="•"/>
            </a:pPr>
            <a:r>
              <a:rPr lang="en" sz="1600" kern="0" dirty="0">
                <a:solidFill>
                  <a:srgbClr val="000000"/>
                </a:solidFill>
                <a:latin typeface="Arial"/>
                <a:ea typeface="Arial"/>
                <a:cs typeface="Arial"/>
                <a:sym typeface="Arial"/>
              </a:rPr>
              <a:t>Update your VRM_Editor source from the GitHub repository and re-compile for the new editing options.</a:t>
            </a:r>
            <a:endParaRPr sz="1467" kern="0" dirty="0">
              <a:solidFill>
                <a:srgbClr val="000000"/>
              </a:solidFill>
              <a:latin typeface="Arial"/>
              <a:cs typeface="Arial"/>
              <a:sym typeface="Arial"/>
            </a:endParaRPr>
          </a:p>
        </p:txBody>
      </p:sp>
      <p:sp>
        <p:nvSpPr>
          <p:cNvPr id="9" name="TextBox 8">
            <a:extLst>
              <a:ext uri="{FF2B5EF4-FFF2-40B4-BE49-F238E27FC236}">
                <a16:creationId xmlns:a16="http://schemas.microsoft.com/office/drawing/2014/main" id="{6416CC0D-3837-EB4D-81EB-5A5CC8600887}"/>
              </a:ext>
            </a:extLst>
          </p:cNvPr>
          <p:cNvSpPr txBox="1"/>
          <p:nvPr/>
        </p:nvSpPr>
        <p:spPr>
          <a:xfrm>
            <a:off x="1317538" y="6398695"/>
            <a:ext cx="2464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AMWG Winter Meeting 2022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128C2905-29E4-D84C-84C4-8D663E7A6BB9}"/>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E23A2DD1-B982-F24E-AA1D-7F17C8BF8A09}"/>
              </a:ext>
            </a:extLst>
          </p:cNvPr>
          <p:cNvSpPr txBox="1"/>
          <p:nvPr/>
        </p:nvSpPr>
        <p:spPr>
          <a:xfrm>
            <a:off x="2468880" y="822960"/>
            <a:ext cx="6959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After the polygonal region is added, there is a relatively sharp transition between R=1 and R=0.82 values. </a:t>
            </a:r>
          </a:p>
        </p:txBody>
      </p:sp>
      <p:pic>
        <p:nvPicPr>
          <p:cNvPr id="5" name="Picture 4">
            <a:extLst>
              <a:ext uri="{FF2B5EF4-FFF2-40B4-BE49-F238E27FC236}">
                <a16:creationId xmlns:a16="http://schemas.microsoft.com/office/drawing/2014/main" id="{6E27404A-2319-9045-9650-4EE2777A8254}"/>
              </a:ext>
            </a:extLst>
          </p:cNvPr>
          <p:cNvPicPr>
            <a:picLocks noChangeAspect="1"/>
          </p:cNvPicPr>
          <p:nvPr/>
        </p:nvPicPr>
        <p:blipFill>
          <a:blip r:embed="rId2"/>
          <a:stretch>
            <a:fillRect/>
          </a:stretch>
        </p:blipFill>
        <p:spPr>
          <a:xfrm>
            <a:off x="2011680" y="1645920"/>
            <a:ext cx="7829550" cy="4537710"/>
          </a:xfrm>
          <a:prstGeom prst="rect">
            <a:avLst/>
          </a:prstGeom>
        </p:spPr>
      </p:pic>
      <p:sp>
        <p:nvSpPr>
          <p:cNvPr id="6" name="TextBox 5">
            <a:extLst>
              <a:ext uri="{FF2B5EF4-FFF2-40B4-BE49-F238E27FC236}">
                <a16:creationId xmlns:a16="http://schemas.microsoft.com/office/drawing/2014/main" id="{54BE4338-C758-B645-9C7D-27E0BC6E0F19}"/>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68291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2DAC19D-02B1-B047-8410-AB15A0A90625}"/>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A82AE98D-AA2E-D84F-9589-D456BBE98700}"/>
              </a:ext>
            </a:extLst>
          </p:cNvPr>
          <p:cNvSpPr txBox="1"/>
          <p:nvPr/>
        </p:nvSpPr>
        <p:spPr>
          <a:xfrm>
            <a:off x="2468880" y="822960"/>
            <a:ext cx="69596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Apply smoothing to round the sharp edges. </a:t>
            </a:r>
          </a:p>
        </p:txBody>
      </p:sp>
      <p:pic>
        <p:nvPicPr>
          <p:cNvPr id="5" name="Picture 4">
            <a:extLst>
              <a:ext uri="{FF2B5EF4-FFF2-40B4-BE49-F238E27FC236}">
                <a16:creationId xmlns:a16="http://schemas.microsoft.com/office/drawing/2014/main" id="{F4F31F69-1C51-F540-8C0B-FC6BD055BE4C}"/>
              </a:ext>
            </a:extLst>
          </p:cNvPr>
          <p:cNvPicPr>
            <a:picLocks noChangeAspect="1"/>
          </p:cNvPicPr>
          <p:nvPr/>
        </p:nvPicPr>
        <p:blipFill>
          <a:blip r:embed="rId2"/>
          <a:stretch>
            <a:fillRect/>
          </a:stretch>
        </p:blipFill>
        <p:spPr>
          <a:xfrm>
            <a:off x="2011680" y="1645920"/>
            <a:ext cx="7829550" cy="4537710"/>
          </a:xfrm>
          <a:prstGeom prst="rect">
            <a:avLst/>
          </a:prstGeom>
        </p:spPr>
      </p:pic>
      <p:sp>
        <p:nvSpPr>
          <p:cNvPr id="6" name="TextBox 5">
            <a:extLst>
              <a:ext uri="{FF2B5EF4-FFF2-40B4-BE49-F238E27FC236}">
                <a16:creationId xmlns:a16="http://schemas.microsoft.com/office/drawing/2014/main" id="{7EA82CC0-1328-C642-B743-53770D5F663A}"/>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2013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08C7ACE-16AF-074E-9FC4-2BAA7DD0F27C}"/>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3D31DF0A-4844-384B-9725-D5C67CDC603C}"/>
              </a:ext>
            </a:extLst>
          </p:cNvPr>
          <p:cNvSpPr txBox="1"/>
          <p:nvPr/>
        </p:nvSpPr>
        <p:spPr>
          <a:xfrm>
            <a:off x="2468880" y="822960"/>
            <a:ext cx="6959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Then save the refinement map, set the SQuadGen parameters, and generate the grid</a:t>
            </a:r>
          </a:p>
        </p:txBody>
      </p:sp>
      <p:pic>
        <p:nvPicPr>
          <p:cNvPr id="5" name="Picture 4">
            <a:extLst>
              <a:ext uri="{FF2B5EF4-FFF2-40B4-BE49-F238E27FC236}">
                <a16:creationId xmlns:a16="http://schemas.microsoft.com/office/drawing/2014/main" id="{D7876402-8475-8F4D-B4CD-C1B444C8E40E}"/>
              </a:ext>
            </a:extLst>
          </p:cNvPr>
          <p:cNvPicPr>
            <a:picLocks noChangeAspect="1"/>
          </p:cNvPicPr>
          <p:nvPr/>
        </p:nvPicPr>
        <p:blipFill>
          <a:blip r:embed="rId2"/>
          <a:stretch>
            <a:fillRect/>
          </a:stretch>
        </p:blipFill>
        <p:spPr>
          <a:xfrm>
            <a:off x="2011680" y="1645920"/>
            <a:ext cx="7829550" cy="4537710"/>
          </a:xfrm>
          <a:prstGeom prst="rect">
            <a:avLst/>
          </a:prstGeom>
        </p:spPr>
      </p:pic>
      <p:sp>
        <p:nvSpPr>
          <p:cNvPr id="6" name="TextBox 5">
            <a:extLst>
              <a:ext uri="{FF2B5EF4-FFF2-40B4-BE49-F238E27FC236}">
                <a16:creationId xmlns:a16="http://schemas.microsoft.com/office/drawing/2014/main" id="{0299269E-39CF-0847-8476-17084FAB237D}"/>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14805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968C0C4-36C5-094D-B5A6-24FA4511B522}"/>
              </a:ext>
            </a:extLst>
          </p:cNvPr>
          <p:cNvSpPr txBox="1"/>
          <p:nvPr/>
        </p:nvSpPr>
        <p:spPr>
          <a:xfrm>
            <a:off x="640080" y="822960"/>
            <a:ext cx="1769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Arial"/>
                <a:cs typeface="Arial"/>
                <a:sym typeface="Arial"/>
              </a:rPr>
              <a:t>VRM_Editor</a:t>
            </a:r>
          </a:p>
        </p:txBody>
      </p:sp>
      <p:sp>
        <p:nvSpPr>
          <p:cNvPr id="4" name="TextBox 3">
            <a:extLst>
              <a:ext uri="{FF2B5EF4-FFF2-40B4-BE49-F238E27FC236}">
                <a16:creationId xmlns:a16="http://schemas.microsoft.com/office/drawing/2014/main" id="{2BD2A6D6-074A-1443-9A2E-59760A97479F}"/>
              </a:ext>
            </a:extLst>
          </p:cNvPr>
          <p:cNvSpPr txBox="1"/>
          <p:nvPr/>
        </p:nvSpPr>
        <p:spPr>
          <a:xfrm>
            <a:off x="914400" y="1371600"/>
            <a:ext cx="3921760"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final result is then a circumpolar refinement to ne120 over the North pole with a local refinement to ne240 over Greenland. </a:t>
            </a:r>
          </a:p>
        </p:txBody>
      </p:sp>
      <p:pic>
        <p:nvPicPr>
          <p:cNvPr id="5" name="Picture 4">
            <a:extLst>
              <a:ext uri="{FF2B5EF4-FFF2-40B4-BE49-F238E27FC236}">
                <a16:creationId xmlns:a16="http://schemas.microsoft.com/office/drawing/2014/main" id="{822DD707-F57F-C341-9E7A-4F4989CB3978}"/>
              </a:ext>
            </a:extLst>
          </p:cNvPr>
          <p:cNvPicPr>
            <a:picLocks noChangeAspect="1"/>
          </p:cNvPicPr>
          <p:nvPr/>
        </p:nvPicPr>
        <p:blipFill>
          <a:blip r:embed="rId2"/>
          <a:stretch>
            <a:fillRect/>
          </a:stretch>
        </p:blipFill>
        <p:spPr>
          <a:xfrm>
            <a:off x="5029200" y="914400"/>
            <a:ext cx="5201920" cy="5201920"/>
          </a:xfrm>
          <a:prstGeom prst="rect">
            <a:avLst/>
          </a:prstGeom>
        </p:spPr>
      </p:pic>
      <p:sp>
        <p:nvSpPr>
          <p:cNvPr id="6" name="TextBox 5">
            <a:extLst>
              <a:ext uri="{FF2B5EF4-FFF2-40B4-BE49-F238E27FC236}">
                <a16:creationId xmlns:a16="http://schemas.microsoft.com/office/drawing/2014/main" id="{DEF86E58-7EBF-0E49-A3CA-2066483D8779}"/>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18862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6"/>
          <p:cNvSpPr txBox="1"/>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defTabSz="1219170">
              <a:buClr>
                <a:srgbClr val="666666"/>
              </a:buClr>
              <a:buSzPts val="1900"/>
            </a:pPr>
            <a:r>
              <a:rPr lang="en" sz="2533" b="1" kern="0">
                <a:solidFill>
                  <a:srgbClr val="666666"/>
                </a:solidFill>
                <a:latin typeface="Helvetica Neue"/>
                <a:ea typeface="Helvetica Neue"/>
                <a:cs typeface="Helvetica Neue"/>
                <a:sym typeface="Helvetica Neue"/>
              </a:rPr>
              <a:t>(2) Creating a New Grid</a:t>
            </a:r>
            <a:endParaRPr sz="1467" kern="0">
              <a:solidFill>
                <a:srgbClr val="000000"/>
              </a:solidFill>
              <a:latin typeface="Arial"/>
              <a:cs typeface="Arial"/>
              <a:sym typeface="Arial"/>
            </a:endParaRPr>
          </a:p>
        </p:txBody>
      </p:sp>
      <p:sp>
        <p:nvSpPr>
          <p:cNvPr id="843" name="Google Shape;843;p66"/>
          <p:cNvSpPr txBox="1"/>
          <p:nvPr/>
        </p:nvSpPr>
        <p:spPr>
          <a:xfrm>
            <a:off x="1081311" y="649747"/>
            <a:ext cx="10435600" cy="5284548"/>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2000" u="sng" kern="0" dirty="0">
                <a:solidFill>
                  <a:srgbClr val="666666"/>
                </a:solidFill>
                <a:latin typeface="Arial"/>
                <a:ea typeface="Arial"/>
                <a:cs typeface="Arial"/>
                <a:sym typeface="Arial"/>
              </a:rPr>
              <a:t>New Features:</a:t>
            </a:r>
            <a:endParaRPr sz="1867" kern="0" dirty="0">
              <a:solidFill>
                <a:srgbClr val="666666"/>
              </a:solidFill>
              <a:latin typeface="Arial"/>
              <a:ea typeface="Arial"/>
              <a:cs typeface="Arial"/>
              <a:sym typeface="Arial"/>
            </a:endParaRPr>
          </a:p>
          <a:p>
            <a:pPr marL="287859" indent="-287859" defTabSz="1219170">
              <a:buClr>
                <a:srgbClr val="666666"/>
              </a:buClr>
              <a:buSzPts val="1400"/>
              <a:buFont typeface="Arial"/>
              <a:buChar char="•"/>
            </a:pPr>
            <a:r>
              <a:rPr lang="en" sz="1867" kern="0" dirty="0">
                <a:solidFill>
                  <a:srgbClr val="666666"/>
                </a:solidFill>
                <a:latin typeface="Arial"/>
                <a:ea typeface="Arial"/>
                <a:cs typeface="Arial"/>
                <a:sym typeface="Arial"/>
              </a:rPr>
              <a:t>Changing Resolution of the Refinement Map:</a:t>
            </a:r>
            <a:endParaRPr sz="1467" kern="0" dirty="0">
              <a:solidFill>
                <a:srgbClr val="000000"/>
              </a:solidFill>
              <a:latin typeface="Arial"/>
              <a:cs typeface="Arial"/>
              <a:sym typeface="Arial"/>
            </a:endParaRPr>
          </a:p>
          <a:p>
            <a:pPr marL="287859" indent="-169329" defTabSz="1219170">
              <a:buClr>
                <a:srgbClr val="666666"/>
              </a:buClr>
              <a:buSzPts val="1400"/>
            </a:pPr>
            <a:endParaRPr sz="1867" kern="0" dirty="0">
              <a:solidFill>
                <a:srgbClr val="666666"/>
              </a:solidFill>
              <a:latin typeface="Arial"/>
              <a:ea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Gen_REFMAP.ncl  </a:t>
            </a:r>
            <a:r>
              <a:rPr lang="en" sz="1867" kern="0" dirty="0">
                <a:solidFill>
                  <a:srgbClr val="666666"/>
                </a:solidFill>
                <a:latin typeface="Arial"/>
                <a:ea typeface="Arial"/>
                <a:cs typeface="Arial"/>
                <a:sym typeface="Arial"/>
              </a:rPr>
              <a:t>An NCL program that creates an empty (val=0) refinement map at a given resolution. Reading this map into the VRM_Editor will cause it to adjust and use the new resolution. </a:t>
            </a:r>
            <a:endParaRPr sz="1467" kern="0" dirty="0">
              <a:solidFill>
                <a:srgbClr val="000000"/>
              </a:solidFill>
              <a:latin typeface="Arial"/>
              <a:cs typeface="Arial"/>
              <a:sym typeface="Arial"/>
            </a:endParaRPr>
          </a:p>
          <a:p>
            <a:pPr marL="287859" indent="-169329" defTabSz="1219170">
              <a:buClr>
                <a:srgbClr val="666666"/>
              </a:buClr>
              <a:buSzPts val="1400"/>
            </a:pPr>
            <a:endParaRPr sz="1867" kern="0" dirty="0">
              <a:solidFill>
                <a:srgbClr val="666666"/>
              </a:solidFill>
              <a:latin typeface="Arial"/>
              <a:ea typeface="Arial"/>
              <a:cs typeface="Arial"/>
              <a:sym typeface="Arial"/>
            </a:endParaRPr>
          </a:p>
          <a:p>
            <a:pPr marL="287859" indent="-287859" defTabSz="1219170">
              <a:buClr>
                <a:srgbClr val="666666"/>
              </a:buClr>
              <a:buSzPts val="1400"/>
              <a:buFont typeface="Arial"/>
              <a:buChar char="•"/>
            </a:pPr>
            <a:r>
              <a:rPr lang="en" sz="1867" kern="0" dirty="0">
                <a:solidFill>
                  <a:srgbClr val="666666"/>
                </a:solidFill>
                <a:latin typeface="Arial"/>
                <a:ea typeface="Arial"/>
                <a:cs typeface="Arial"/>
                <a:sym typeface="Arial"/>
              </a:rPr>
              <a:t>New Fill Options for the Polygon and Rectangle Editors:</a:t>
            </a:r>
            <a:endParaRPr sz="1467" kern="0" dirty="0">
              <a:solidFill>
                <a:srgbClr val="000000"/>
              </a:solidFill>
              <a:latin typeface="Arial"/>
              <a:cs typeface="Arial"/>
              <a:sym typeface="Arial"/>
            </a:endParaRPr>
          </a:p>
          <a:p>
            <a:pPr marL="287859" indent="-169329" defTabSz="1219170">
              <a:buClr>
                <a:srgbClr val="666666"/>
              </a:buClr>
              <a:buSzPts val="1400"/>
            </a:pPr>
            <a:endParaRPr sz="1867" kern="0" dirty="0">
              <a:solidFill>
                <a:srgbClr val="666666"/>
              </a:solidFill>
              <a:latin typeface="Arial"/>
              <a:ea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Fill All</a:t>
            </a:r>
            <a:r>
              <a:rPr lang="en" sz="1867" kern="0" dirty="0">
                <a:solidFill>
                  <a:srgbClr val="666666"/>
                </a:solidFill>
                <a:latin typeface="Arial"/>
                <a:ea typeface="Arial"/>
                <a:cs typeface="Arial"/>
                <a:sym typeface="Arial"/>
              </a:rPr>
              <a:t>:         Fill the region with the given value</a:t>
            </a:r>
            <a:endParaRPr sz="1467" kern="0" dirty="0">
              <a:solidFill>
                <a:srgbClr val="000000"/>
              </a:solidFill>
              <a:latin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Fill MaxVal</a:t>
            </a:r>
            <a:r>
              <a:rPr lang="en" sz="1867" kern="0" dirty="0">
                <a:solidFill>
                  <a:srgbClr val="666666"/>
                </a:solidFill>
                <a:latin typeface="Arial"/>
                <a:ea typeface="Arial"/>
                <a:cs typeface="Arial"/>
                <a:sym typeface="Arial"/>
              </a:rPr>
              <a:t>: Fill the region with MAX[ given value, existing refmap value].</a:t>
            </a:r>
            <a:endParaRPr sz="1467" kern="0" dirty="0">
              <a:solidFill>
                <a:srgbClr val="000000"/>
              </a:solidFill>
              <a:latin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Fill MinVal</a:t>
            </a:r>
            <a:r>
              <a:rPr lang="en" sz="1867" kern="0" dirty="0">
                <a:solidFill>
                  <a:srgbClr val="666666"/>
                </a:solidFill>
                <a:latin typeface="Arial"/>
                <a:ea typeface="Arial"/>
                <a:cs typeface="Arial"/>
                <a:sym typeface="Arial"/>
              </a:rPr>
              <a:t>:  Fill the region with  MIN[ given value, existing refmap value].</a:t>
            </a:r>
            <a:endParaRPr sz="1467" kern="0" dirty="0">
              <a:solidFill>
                <a:srgbClr val="000000"/>
              </a:solidFill>
              <a:latin typeface="Arial"/>
              <a:cs typeface="Arial"/>
              <a:sym typeface="Arial"/>
            </a:endParaRPr>
          </a:p>
          <a:p>
            <a:pPr marL="745048" lvl="1" indent="-169329" defTabSz="1219170">
              <a:buClr>
                <a:srgbClr val="666666"/>
              </a:buClr>
              <a:buSzPts val="1400"/>
            </a:pPr>
            <a:endParaRPr sz="1867" kern="0" dirty="0">
              <a:solidFill>
                <a:srgbClr val="666666"/>
              </a:solidFill>
              <a:latin typeface="Arial"/>
              <a:ea typeface="Arial"/>
              <a:cs typeface="Arial"/>
              <a:sym typeface="Arial"/>
            </a:endParaRPr>
          </a:p>
          <a:p>
            <a:pPr marL="287859" indent="-287859" defTabSz="1219170">
              <a:buClr>
                <a:srgbClr val="666666"/>
              </a:buClr>
              <a:buSzPts val="1400"/>
              <a:buFont typeface="Arial"/>
              <a:buChar char="•"/>
            </a:pPr>
            <a:r>
              <a:rPr lang="en" sz="1867" kern="0" dirty="0">
                <a:solidFill>
                  <a:srgbClr val="666666"/>
                </a:solidFill>
                <a:latin typeface="Arial"/>
                <a:ea typeface="Arial"/>
                <a:cs typeface="Arial"/>
                <a:sym typeface="Arial"/>
              </a:rPr>
              <a:t>Manual Editing With VRM_Editor/Create_VRMgrid:</a:t>
            </a:r>
            <a:endParaRPr sz="1467" kern="0" dirty="0">
              <a:solidFill>
                <a:srgbClr val="000000"/>
              </a:solidFill>
              <a:latin typeface="Arial"/>
              <a:cs typeface="Arial"/>
              <a:sym typeface="Arial"/>
            </a:endParaRPr>
          </a:p>
          <a:p>
            <a:pPr defTabSz="1219170">
              <a:buClr>
                <a:srgbClr val="000000"/>
              </a:buClr>
            </a:pPr>
            <a:endParaRPr sz="1867" kern="0" dirty="0">
              <a:solidFill>
                <a:srgbClr val="666666"/>
              </a:solidFill>
              <a:latin typeface="Arial"/>
              <a:ea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VRM_Editor</a:t>
            </a:r>
            <a:r>
              <a:rPr lang="en" sz="1867" kern="0" dirty="0">
                <a:solidFill>
                  <a:srgbClr val="666666"/>
                </a:solidFill>
                <a:latin typeface="Arial"/>
                <a:ea typeface="Arial"/>
                <a:cs typeface="Arial"/>
                <a:sym typeface="Arial"/>
              </a:rPr>
              <a:t>:          “Write Refinement </a:t>
            </a:r>
            <a:r>
              <a:rPr lang="en" sz="1867" kern="0" dirty="0">
                <a:solidFill>
                  <a:srgbClr val="666666"/>
                </a:solidFill>
                <a:latin typeface="Arial"/>
                <a:cs typeface="Arial"/>
                <a:sym typeface="Arial"/>
              </a:rPr>
              <a:t>Cube</a:t>
            </a:r>
            <a:r>
              <a:rPr lang="en" sz="1867" kern="0" dirty="0">
                <a:solidFill>
                  <a:srgbClr val="666666"/>
                </a:solidFill>
                <a:latin typeface="Arial"/>
                <a:ea typeface="Arial"/>
                <a:cs typeface="Arial"/>
                <a:sym typeface="Arial"/>
              </a:rPr>
              <a:t>” to save the discrete refinement values</a:t>
            </a:r>
            <a:endParaRPr sz="1467" kern="0" dirty="0">
              <a:solidFill>
                <a:srgbClr val="000000"/>
              </a:solidFill>
              <a:latin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Manual Edit</a:t>
            </a:r>
            <a:r>
              <a:rPr lang="en" sz="1867" kern="0" dirty="0">
                <a:solidFill>
                  <a:srgbClr val="666666"/>
                </a:solidFill>
                <a:latin typeface="Arial"/>
                <a:ea typeface="Arial"/>
                <a:cs typeface="Arial"/>
                <a:sym typeface="Arial"/>
              </a:rPr>
              <a:t>:           Use an editor (e.g. vi) to clean up grid problems</a:t>
            </a:r>
            <a:endParaRPr sz="1467" kern="0" dirty="0">
              <a:solidFill>
                <a:srgbClr val="000000"/>
              </a:solidFill>
              <a:latin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Create_VRMgrid</a:t>
            </a:r>
            <a:r>
              <a:rPr lang="en" sz="1867" kern="0" dirty="0">
                <a:solidFill>
                  <a:srgbClr val="666666"/>
                </a:solidFill>
                <a:latin typeface="Arial"/>
                <a:ea typeface="Arial"/>
                <a:cs typeface="Arial"/>
                <a:sym typeface="Arial"/>
              </a:rPr>
              <a:t>:   “--refine_</a:t>
            </a:r>
            <a:r>
              <a:rPr lang="en" sz="1867" kern="0" dirty="0">
                <a:solidFill>
                  <a:srgbClr val="666666"/>
                </a:solidFill>
                <a:latin typeface="Arial"/>
                <a:cs typeface="Arial"/>
                <a:sym typeface="Arial"/>
              </a:rPr>
              <a:t>cube</a:t>
            </a:r>
            <a:r>
              <a:rPr lang="en" sz="1867" kern="0" dirty="0">
                <a:solidFill>
                  <a:srgbClr val="666666"/>
                </a:solidFill>
                <a:latin typeface="Arial"/>
                <a:ea typeface="Arial"/>
                <a:cs typeface="Arial"/>
                <a:sym typeface="Arial"/>
              </a:rPr>
              <a:t>” command line option to create the EXODUS file.</a:t>
            </a:r>
            <a:endParaRPr sz="1467" kern="0" dirty="0">
              <a:solidFill>
                <a:srgbClr val="000000"/>
              </a:solidFill>
              <a:latin typeface="Arial"/>
              <a:cs typeface="Arial"/>
              <a:sym typeface="Arial"/>
            </a:endParaRPr>
          </a:p>
        </p:txBody>
      </p:sp>
      <p:sp>
        <p:nvSpPr>
          <p:cNvPr id="4" name="TextBox 3">
            <a:extLst>
              <a:ext uri="{FF2B5EF4-FFF2-40B4-BE49-F238E27FC236}">
                <a16:creationId xmlns:a16="http://schemas.microsoft.com/office/drawing/2014/main" id="{48498D5E-664E-FC4E-82CE-97374BD13110}"/>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6"/>
          <p:cNvSpPr txBox="1"/>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defTabSz="1219170">
              <a:buClr>
                <a:srgbClr val="666666"/>
              </a:buClr>
              <a:buSzPts val="1900"/>
            </a:pPr>
            <a:r>
              <a:rPr lang="en" sz="2533" b="1" kern="0">
                <a:solidFill>
                  <a:srgbClr val="666666"/>
                </a:solidFill>
                <a:latin typeface="Helvetica Neue"/>
                <a:ea typeface="Helvetica Neue"/>
                <a:cs typeface="Helvetica Neue"/>
                <a:sym typeface="Helvetica Neue"/>
              </a:rPr>
              <a:t>(2) Creating a New Grid</a:t>
            </a:r>
            <a:endParaRPr sz="1467" kern="0">
              <a:solidFill>
                <a:srgbClr val="000000"/>
              </a:solidFill>
              <a:latin typeface="Arial"/>
              <a:cs typeface="Arial"/>
              <a:sym typeface="Arial"/>
            </a:endParaRPr>
          </a:p>
        </p:txBody>
      </p:sp>
      <p:sp>
        <p:nvSpPr>
          <p:cNvPr id="843" name="Google Shape;843;p66"/>
          <p:cNvSpPr txBox="1"/>
          <p:nvPr/>
        </p:nvSpPr>
        <p:spPr>
          <a:xfrm>
            <a:off x="1081311" y="649747"/>
            <a:ext cx="10435600" cy="687392"/>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2000" u="sng" kern="0" dirty="0">
                <a:solidFill>
                  <a:srgbClr val="666666"/>
                </a:solidFill>
                <a:latin typeface="Arial"/>
                <a:ea typeface="Arial"/>
                <a:cs typeface="Arial"/>
                <a:sym typeface="Arial"/>
              </a:rPr>
              <a:t>New Features:</a:t>
            </a:r>
            <a:endParaRPr sz="1867" kern="0" dirty="0">
              <a:solidFill>
                <a:srgbClr val="666666"/>
              </a:solidFill>
              <a:latin typeface="Arial"/>
              <a:ea typeface="Arial"/>
              <a:cs typeface="Arial"/>
              <a:sym typeface="Arial"/>
            </a:endParaRPr>
          </a:p>
          <a:p>
            <a:pPr marL="914377" lvl="2" defTabSz="1219170">
              <a:buClr>
                <a:srgbClr val="000000"/>
              </a:buClr>
            </a:pPr>
            <a:r>
              <a:rPr lang="en" sz="1867" kern="0" dirty="0">
                <a:solidFill>
                  <a:srgbClr val="C00000"/>
                </a:solidFill>
                <a:latin typeface="Arial"/>
                <a:ea typeface="Arial"/>
                <a:cs typeface="Arial"/>
                <a:sym typeface="Arial"/>
              </a:rPr>
              <a:t>Gen_REFMAP.ncl</a:t>
            </a:r>
            <a:endParaRPr sz="1467" kern="0" dirty="0">
              <a:solidFill>
                <a:srgbClr val="000000"/>
              </a:solidFill>
              <a:latin typeface="Arial"/>
              <a:cs typeface="Arial"/>
              <a:sym typeface="Arial"/>
            </a:endParaRPr>
          </a:p>
        </p:txBody>
      </p:sp>
      <p:sp>
        <p:nvSpPr>
          <p:cNvPr id="4" name="TextBox 3">
            <a:extLst>
              <a:ext uri="{FF2B5EF4-FFF2-40B4-BE49-F238E27FC236}">
                <a16:creationId xmlns:a16="http://schemas.microsoft.com/office/drawing/2014/main" id="{48498D5E-664E-FC4E-82CE-97374BD13110}"/>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
        <p:nvSpPr>
          <p:cNvPr id="6" name="TextBox 5">
            <a:extLst>
              <a:ext uri="{FF2B5EF4-FFF2-40B4-BE49-F238E27FC236}">
                <a16:creationId xmlns:a16="http://schemas.microsoft.com/office/drawing/2014/main" id="{B48B2885-A536-3B41-94CA-13641682C7A6}"/>
              </a:ext>
            </a:extLst>
          </p:cNvPr>
          <p:cNvSpPr txBox="1"/>
          <p:nvPr/>
        </p:nvSpPr>
        <p:spPr>
          <a:xfrm>
            <a:off x="5941688" y="82807"/>
            <a:ext cx="4951956" cy="2477601"/>
          </a:xfrm>
          <a:prstGeom prst="rect">
            <a:avLst/>
          </a:prstGeom>
          <a:noFill/>
          <a:ln>
            <a:solidFill>
              <a:schemeClr val="accent1">
                <a:shade val="50000"/>
              </a:schemeClr>
            </a:solidFill>
          </a:ln>
        </p:spPr>
        <p:txBody>
          <a:bodyPr wrap="square">
            <a:spAutoFit/>
          </a:bodyPr>
          <a:lstStyle/>
          <a:p>
            <a:r>
              <a:rPr lang="en-US" sz="1200" dirty="0">
                <a:solidFill>
                  <a:srgbClr val="000000"/>
                </a:solidFill>
                <a:effectLst/>
                <a:latin typeface="Menlo" panose="020B0609030804020204" pitchFamily="49" charset="0"/>
              </a:rPr>
              <a:t>begin</a:t>
            </a:r>
            <a:endParaRPr lang="en-US" sz="1100" dirty="0">
              <a:solidFill>
                <a:srgbClr val="000000"/>
              </a:solidFill>
              <a:effectLst/>
              <a:latin typeface="Menlo" panose="020B0609030804020204" pitchFamily="49" charset="0"/>
            </a:endParaRPr>
          </a:p>
          <a:p>
            <a:r>
              <a:rPr lang="en-US" sz="1100" dirty="0">
                <a:solidFill>
                  <a:srgbClr val="000000"/>
                </a:solidFill>
                <a:effectLst/>
                <a:latin typeface="Menlo" panose="020B0609030804020204" pitchFamily="49" charset="0"/>
              </a:rPr>
              <a:t>;===============================================</a:t>
            </a:r>
          </a:p>
          <a:p>
            <a:r>
              <a:rPr lang="en-US" sz="1100" dirty="0">
                <a:solidFill>
                  <a:srgbClr val="000000"/>
                </a:solidFill>
                <a:effectLst/>
                <a:latin typeface="Menlo" panose="020B0609030804020204" pitchFamily="49" charset="0"/>
              </a:rPr>
              <a:t>; Set the Latitude Resolution and the Name of the</a:t>
            </a:r>
          </a:p>
          <a:p>
            <a:r>
              <a:rPr lang="en-US" sz="1100" dirty="0">
                <a:solidFill>
                  <a:srgbClr val="000000"/>
                </a:solidFill>
                <a:effectLst/>
                <a:latin typeface="Menlo" panose="020B0609030804020204" pitchFamily="49" charset="0"/>
              </a:rPr>
              <a:t>; refinement map to generate HERE:</a:t>
            </a:r>
          </a:p>
          <a:p>
            <a:r>
              <a:rPr lang="en-US" sz="1100" dirty="0">
                <a:solidFill>
                  <a:srgbClr val="000000"/>
                </a:solidFill>
                <a:effectLst/>
                <a:latin typeface="Menlo" panose="020B0609030804020204" pitchFamily="49" charset="0"/>
              </a:rPr>
              <a:t>;------------------------------------------------</a:t>
            </a:r>
          </a:p>
          <a:p>
            <a:r>
              <a:rPr lang="en-US" sz="1100" dirty="0">
                <a:solidFill>
                  <a:srgbClr val="000000"/>
                </a:solidFill>
                <a:effectLst/>
                <a:latin typeface="Menlo" panose="020B0609030804020204" pitchFamily="49" charset="0"/>
              </a:rPr>
              <a:t>;  nlat = 180</a:t>
            </a:r>
          </a:p>
          <a:p>
            <a:r>
              <a:rPr lang="en-US" sz="1100" dirty="0">
                <a:solidFill>
                  <a:srgbClr val="000000"/>
                </a:solidFill>
                <a:effectLst/>
                <a:latin typeface="Menlo" panose="020B0609030804020204" pitchFamily="49" charset="0"/>
              </a:rPr>
              <a:t>;  RefMap_Name = "REFMAP_360x180.nc"</a:t>
            </a:r>
          </a:p>
          <a:p>
            <a:r>
              <a:rPr lang="en-US" sz="1100" dirty="0">
                <a:solidFill>
                  <a:srgbClr val="000000"/>
                </a:solidFill>
                <a:effectLst/>
                <a:latin typeface="Menlo" panose="020B0609030804020204" pitchFamily="49" charset="0"/>
              </a:rPr>
              <a:t>;-----------------------------------</a:t>
            </a:r>
          </a:p>
          <a:p>
            <a:r>
              <a:rPr lang="en-US" sz="1100" dirty="0">
                <a:solidFill>
                  <a:srgbClr val="000000"/>
                </a:solidFill>
                <a:effectLst/>
                <a:latin typeface="Menlo" panose="020B0609030804020204" pitchFamily="49" charset="0"/>
              </a:rPr>
              <a:t>;  nlat = 720</a:t>
            </a:r>
          </a:p>
          <a:p>
            <a:r>
              <a:rPr lang="en-US" sz="1100" dirty="0">
                <a:solidFill>
                  <a:srgbClr val="000000"/>
                </a:solidFill>
                <a:effectLst/>
                <a:latin typeface="Menlo" panose="020B0609030804020204" pitchFamily="49" charset="0"/>
              </a:rPr>
              <a:t>;  RefMap_Name = "REFMAP_1440x720.nc"</a:t>
            </a:r>
          </a:p>
          <a:p>
            <a:r>
              <a:rPr lang="en-US" sz="1100" dirty="0">
                <a:solidFill>
                  <a:srgbClr val="000000"/>
                </a:solidFill>
                <a:effectLst/>
                <a:latin typeface="Menlo" panose="020B0609030804020204" pitchFamily="49" charset="0"/>
              </a:rPr>
              <a:t>;-----------------------------------</a:t>
            </a:r>
          </a:p>
          <a:p>
            <a:r>
              <a:rPr lang="en-US" sz="1100" dirty="0">
                <a:solidFill>
                  <a:srgbClr val="000000"/>
                </a:solidFill>
                <a:effectLst/>
                <a:latin typeface="Menlo" panose="020B0609030804020204" pitchFamily="49" charset="0"/>
              </a:rPr>
              <a:t>  nlat = 1440</a:t>
            </a:r>
          </a:p>
          <a:p>
            <a:r>
              <a:rPr lang="en-US" sz="1100" dirty="0">
                <a:solidFill>
                  <a:srgbClr val="000000"/>
                </a:solidFill>
                <a:effectLst/>
                <a:latin typeface="Menlo" panose="020B0609030804020204" pitchFamily="49" charset="0"/>
              </a:rPr>
              <a:t>  RefMap_Name = "REFMAP_2880x1440.nc"</a:t>
            </a:r>
          </a:p>
          <a:p>
            <a:r>
              <a:rPr lang="en-US" sz="1100" dirty="0">
                <a:solidFill>
                  <a:srgbClr val="000000"/>
                </a:solidFill>
                <a:effectLst/>
                <a:latin typeface="Menlo" panose="020B0609030804020204" pitchFamily="49" charset="0"/>
              </a:rPr>
              <a:t>;===============================================</a:t>
            </a:r>
          </a:p>
        </p:txBody>
      </p:sp>
      <p:pic>
        <p:nvPicPr>
          <p:cNvPr id="5" name="Picture 4">
            <a:extLst>
              <a:ext uri="{FF2B5EF4-FFF2-40B4-BE49-F238E27FC236}">
                <a16:creationId xmlns:a16="http://schemas.microsoft.com/office/drawing/2014/main" id="{EE76BA86-D34C-2645-896C-7A46D53E0F00}"/>
              </a:ext>
            </a:extLst>
          </p:cNvPr>
          <p:cNvPicPr>
            <a:picLocks noChangeAspect="1"/>
          </p:cNvPicPr>
          <p:nvPr/>
        </p:nvPicPr>
        <p:blipFill>
          <a:blip r:embed="rId3"/>
          <a:stretch>
            <a:fillRect/>
          </a:stretch>
        </p:blipFill>
        <p:spPr>
          <a:xfrm>
            <a:off x="509566" y="2607241"/>
            <a:ext cx="4572000" cy="3535777"/>
          </a:xfrm>
          <a:prstGeom prst="rect">
            <a:avLst/>
          </a:prstGeom>
        </p:spPr>
      </p:pic>
      <p:pic>
        <p:nvPicPr>
          <p:cNvPr id="8" name="Picture 7">
            <a:extLst>
              <a:ext uri="{FF2B5EF4-FFF2-40B4-BE49-F238E27FC236}">
                <a16:creationId xmlns:a16="http://schemas.microsoft.com/office/drawing/2014/main" id="{4351DB61-DC3C-FE49-BB2B-6BB72C1D26BC}"/>
              </a:ext>
            </a:extLst>
          </p:cNvPr>
          <p:cNvPicPr>
            <a:picLocks noChangeAspect="1"/>
          </p:cNvPicPr>
          <p:nvPr/>
        </p:nvPicPr>
        <p:blipFill>
          <a:blip r:embed="rId4"/>
          <a:stretch>
            <a:fillRect/>
          </a:stretch>
        </p:blipFill>
        <p:spPr>
          <a:xfrm>
            <a:off x="5594785" y="2607241"/>
            <a:ext cx="4572000" cy="3535777"/>
          </a:xfrm>
          <a:prstGeom prst="rect">
            <a:avLst/>
          </a:prstGeom>
        </p:spPr>
      </p:pic>
    </p:spTree>
    <p:extLst>
      <p:ext uri="{BB962C8B-B14F-4D97-AF65-F5344CB8AC3E}">
        <p14:creationId xmlns:p14="http://schemas.microsoft.com/office/powerpoint/2010/main" val="104582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4"/>
          <p:cNvSpPr/>
          <p:nvPr/>
        </p:nvSpPr>
        <p:spPr>
          <a:xfrm>
            <a:off x="174171" y="4363351"/>
            <a:ext cx="7331525" cy="1649188"/>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410" name="Google Shape;410;p64"/>
          <p:cNvSpPr/>
          <p:nvPr/>
        </p:nvSpPr>
        <p:spPr>
          <a:xfrm>
            <a:off x="6121400" y="3478888"/>
            <a:ext cx="1380673" cy="857257"/>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411" name="Google Shape;411;p64"/>
          <p:cNvSpPr/>
          <p:nvPr/>
        </p:nvSpPr>
        <p:spPr>
          <a:xfrm>
            <a:off x="6103258" y="2540910"/>
            <a:ext cx="5642437" cy="922553"/>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412" name="Google Shape;412;p64"/>
          <p:cNvSpPr/>
          <p:nvPr/>
        </p:nvSpPr>
        <p:spPr>
          <a:xfrm>
            <a:off x="5143512" y="402772"/>
            <a:ext cx="6633025" cy="1172033"/>
          </a:xfrm>
          <a:prstGeom prst="rect">
            <a:avLst/>
          </a:prstGeom>
          <a:solidFill>
            <a:schemeClr val="accent4">
              <a:alpha val="60000"/>
            </a:scheme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413" name="Google Shape;413;p64"/>
          <p:cNvSpPr/>
          <p:nvPr/>
        </p:nvSpPr>
        <p:spPr>
          <a:xfrm>
            <a:off x="174172" y="388258"/>
            <a:ext cx="4978400" cy="3026228"/>
          </a:xfrm>
          <a:prstGeom prst="rect">
            <a:avLst/>
          </a:prstGeom>
          <a:solidFill>
            <a:schemeClr val="accent4">
              <a:alpha val="60000"/>
            </a:scheme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414" name="Google Shape;414;p64"/>
          <p:cNvCxnSpPr/>
          <p:nvPr/>
        </p:nvCxnSpPr>
        <p:spPr>
          <a:xfrm>
            <a:off x="203200" y="2514600"/>
            <a:ext cx="4978400" cy="0"/>
          </a:xfrm>
          <a:prstGeom prst="straightConnector1">
            <a:avLst/>
          </a:prstGeom>
          <a:noFill/>
          <a:ln w="12700" cap="flat" cmpd="sng">
            <a:solidFill>
              <a:schemeClr val="dk1"/>
            </a:solidFill>
            <a:prstDash val="solid"/>
            <a:round/>
            <a:headEnd type="none" w="sm" len="sm"/>
            <a:tailEnd type="none" w="sm" len="sm"/>
          </a:ln>
        </p:spPr>
      </p:cxnSp>
      <p:cxnSp>
        <p:nvCxnSpPr>
          <p:cNvPr id="415" name="Google Shape;415;p64"/>
          <p:cNvCxnSpPr/>
          <p:nvPr/>
        </p:nvCxnSpPr>
        <p:spPr>
          <a:xfrm>
            <a:off x="203201" y="4343400"/>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416" name="Google Shape;416;p64"/>
          <p:cNvCxnSpPr/>
          <p:nvPr/>
        </p:nvCxnSpPr>
        <p:spPr>
          <a:xfrm>
            <a:off x="203201" y="4829629"/>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417" name="Google Shape;417;p64"/>
          <p:cNvCxnSpPr/>
          <p:nvPr/>
        </p:nvCxnSpPr>
        <p:spPr>
          <a:xfrm>
            <a:off x="203200" y="3439887"/>
            <a:ext cx="4978400" cy="0"/>
          </a:xfrm>
          <a:prstGeom prst="straightConnector1">
            <a:avLst/>
          </a:prstGeom>
          <a:noFill/>
          <a:ln w="12700" cap="flat" cmpd="sng">
            <a:solidFill>
              <a:schemeClr val="dk1"/>
            </a:solidFill>
            <a:prstDash val="solid"/>
            <a:round/>
            <a:headEnd type="none" w="sm" len="sm"/>
            <a:tailEnd type="none" w="sm" len="sm"/>
          </a:ln>
        </p:spPr>
      </p:cxnSp>
      <p:cxnSp>
        <p:nvCxnSpPr>
          <p:cNvPr id="418" name="Google Shape;418;p64"/>
          <p:cNvCxnSpPr/>
          <p:nvPr/>
        </p:nvCxnSpPr>
        <p:spPr>
          <a:xfrm>
            <a:off x="203201" y="5722259"/>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419" name="Google Shape;419;p64"/>
          <p:cNvCxnSpPr/>
          <p:nvPr/>
        </p:nvCxnSpPr>
        <p:spPr>
          <a:xfrm>
            <a:off x="203201" y="5268687"/>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420" name="Google Shape;420;p64"/>
          <p:cNvCxnSpPr/>
          <p:nvPr/>
        </p:nvCxnSpPr>
        <p:spPr>
          <a:xfrm rot="10800000" flipH="1">
            <a:off x="203201" y="685801"/>
            <a:ext cx="11640457" cy="18143"/>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64"/>
          <p:cNvCxnSpPr/>
          <p:nvPr/>
        </p:nvCxnSpPr>
        <p:spPr>
          <a:xfrm>
            <a:off x="203201" y="1625600"/>
            <a:ext cx="11640457"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64"/>
          <p:cNvCxnSpPr/>
          <p:nvPr/>
        </p:nvCxnSpPr>
        <p:spPr>
          <a:xfrm rot="10800000">
            <a:off x="571500" y="362858"/>
            <a:ext cx="0" cy="3077028"/>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64"/>
          <p:cNvCxnSpPr/>
          <p:nvPr/>
        </p:nvCxnSpPr>
        <p:spPr>
          <a:xfrm rot="10800000">
            <a:off x="5181600" y="402772"/>
            <a:ext cx="0" cy="3037115"/>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64"/>
          <p:cNvCxnSpPr/>
          <p:nvPr/>
        </p:nvCxnSpPr>
        <p:spPr>
          <a:xfrm rot="10800000">
            <a:off x="6096000" y="2514600"/>
            <a:ext cx="14515" cy="3501571"/>
          </a:xfrm>
          <a:prstGeom prst="straightConnector1">
            <a:avLst/>
          </a:prstGeom>
          <a:noFill/>
          <a:ln w="12700" cap="flat" cmpd="sng">
            <a:solidFill>
              <a:schemeClr val="accent1"/>
            </a:solidFill>
            <a:prstDash val="solid"/>
            <a:round/>
            <a:headEnd type="none" w="sm" len="sm"/>
            <a:tailEnd type="none" w="sm" len="sm"/>
          </a:ln>
        </p:spPr>
      </p:cxnSp>
      <p:cxnSp>
        <p:nvCxnSpPr>
          <p:cNvPr id="425" name="Google Shape;425;p64"/>
          <p:cNvCxnSpPr/>
          <p:nvPr/>
        </p:nvCxnSpPr>
        <p:spPr>
          <a:xfrm rot="10800000">
            <a:off x="7010400" y="381002"/>
            <a:ext cx="0" cy="1244599"/>
          </a:xfrm>
          <a:prstGeom prst="straightConnector1">
            <a:avLst/>
          </a:prstGeom>
          <a:noFill/>
          <a:ln w="12700" cap="flat" cmpd="sng">
            <a:solidFill>
              <a:schemeClr val="dk1"/>
            </a:solidFill>
            <a:prstDash val="solid"/>
            <a:round/>
            <a:headEnd type="none" w="sm" len="sm"/>
            <a:tailEnd type="none" w="sm" len="sm"/>
          </a:ln>
        </p:spPr>
      </p:cxnSp>
      <p:cxnSp>
        <p:nvCxnSpPr>
          <p:cNvPr id="426" name="Google Shape;426;p64"/>
          <p:cNvCxnSpPr/>
          <p:nvPr/>
        </p:nvCxnSpPr>
        <p:spPr>
          <a:xfrm rot="10800000">
            <a:off x="7924800" y="381002"/>
            <a:ext cx="0" cy="1219199"/>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64"/>
          <p:cNvCxnSpPr/>
          <p:nvPr/>
        </p:nvCxnSpPr>
        <p:spPr>
          <a:xfrm rot="10800000">
            <a:off x="1072243"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28" name="Google Shape;428;p64"/>
          <p:cNvCxnSpPr/>
          <p:nvPr/>
        </p:nvCxnSpPr>
        <p:spPr>
          <a:xfrm rot="10800000">
            <a:off x="1485900" y="381002"/>
            <a:ext cx="0" cy="3047997"/>
          </a:xfrm>
          <a:prstGeom prst="straightConnector1">
            <a:avLst/>
          </a:prstGeom>
          <a:noFill/>
          <a:ln w="12700" cap="flat" cmpd="sng">
            <a:solidFill>
              <a:schemeClr val="dk1"/>
            </a:solidFill>
            <a:prstDash val="solid"/>
            <a:round/>
            <a:headEnd type="none" w="sm" len="sm"/>
            <a:tailEnd type="none" w="sm" len="sm"/>
          </a:ln>
        </p:spPr>
      </p:cxnSp>
      <p:cxnSp>
        <p:nvCxnSpPr>
          <p:cNvPr id="429" name="Google Shape;429;p64"/>
          <p:cNvCxnSpPr/>
          <p:nvPr/>
        </p:nvCxnSpPr>
        <p:spPr>
          <a:xfrm rot="10800000">
            <a:off x="8839200" y="402773"/>
            <a:ext cx="0" cy="1197428"/>
          </a:xfrm>
          <a:prstGeom prst="straightConnector1">
            <a:avLst/>
          </a:prstGeom>
          <a:noFill/>
          <a:ln w="12700" cap="flat" cmpd="sng">
            <a:solidFill>
              <a:schemeClr val="dk1"/>
            </a:solidFill>
            <a:prstDash val="solid"/>
            <a:round/>
            <a:headEnd type="none" w="sm" len="sm"/>
            <a:tailEnd type="none" w="sm" len="sm"/>
          </a:ln>
        </p:spPr>
      </p:cxnSp>
      <p:cxnSp>
        <p:nvCxnSpPr>
          <p:cNvPr id="430" name="Google Shape;430;p64"/>
          <p:cNvCxnSpPr/>
          <p:nvPr/>
        </p:nvCxnSpPr>
        <p:spPr>
          <a:xfrm rot="10800000">
            <a:off x="1964872"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31" name="Google Shape;431;p64"/>
          <p:cNvCxnSpPr/>
          <p:nvPr/>
        </p:nvCxnSpPr>
        <p:spPr>
          <a:xfrm rot="10800000">
            <a:off x="46863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32" name="Google Shape;432;p64"/>
          <p:cNvCxnSpPr/>
          <p:nvPr/>
        </p:nvCxnSpPr>
        <p:spPr>
          <a:xfrm rot="10800000">
            <a:off x="38227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33" name="Google Shape;433;p64"/>
          <p:cNvCxnSpPr/>
          <p:nvPr/>
        </p:nvCxnSpPr>
        <p:spPr>
          <a:xfrm rot="10800000">
            <a:off x="2930072"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34" name="Google Shape;434;p64"/>
          <p:cNvCxnSpPr/>
          <p:nvPr/>
        </p:nvCxnSpPr>
        <p:spPr>
          <a:xfrm rot="10800000">
            <a:off x="2438400" y="402772"/>
            <a:ext cx="0" cy="3037115"/>
          </a:xfrm>
          <a:prstGeom prst="straightConnector1">
            <a:avLst/>
          </a:prstGeom>
          <a:noFill/>
          <a:ln w="12700" cap="flat" cmpd="sng">
            <a:solidFill>
              <a:schemeClr val="dk1"/>
            </a:solidFill>
            <a:prstDash val="solid"/>
            <a:round/>
            <a:headEnd type="none" w="sm" len="sm"/>
            <a:tailEnd type="none" w="sm" len="sm"/>
          </a:ln>
        </p:spPr>
      </p:cxnSp>
      <p:cxnSp>
        <p:nvCxnSpPr>
          <p:cNvPr id="435" name="Google Shape;435;p64"/>
          <p:cNvCxnSpPr/>
          <p:nvPr/>
        </p:nvCxnSpPr>
        <p:spPr>
          <a:xfrm rot="10800000">
            <a:off x="4265386" y="402772"/>
            <a:ext cx="1813" cy="3037115"/>
          </a:xfrm>
          <a:prstGeom prst="straightConnector1">
            <a:avLst/>
          </a:prstGeom>
          <a:noFill/>
          <a:ln w="12700" cap="flat" cmpd="sng">
            <a:solidFill>
              <a:schemeClr val="dk1"/>
            </a:solidFill>
            <a:prstDash val="solid"/>
            <a:round/>
            <a:headEnd type="none" w="sm" len="sm"/>
            <a:tailEnd type="none" w="sm" len="sm"/>
          </a:ln>
        </p:spPr>
      </p:cxnSp>
      <p:cxnSp>
        <p:nvCxnSpPr>
          <p:cNvPr id="436" name="Google Shape;436;p64"/>
          <p:cNvCxnSpPr/>
          <p:nvPr/>
        </p:nvCxnSpPr>
        <p:spPr>
          <a:xfrm rot="10800000">
            <a:off x="3352800" y="381002"/>
            <a:ext cx="0" cy="3047997"/>
          </a:xfrm>
          <a:prstGeom prst="straightConnector1">
            <a:avLst/>
          </a:prstGeom>
          <a:noFill/>
          <a:ln w="12700" cap="flat" cmpd="sng">
            <a:solidFill>
              <a:schemeClr val="dk1"/>
            </a:solidFill>
            <a:prstDash val="solid"/>
            <a:round/>
            <a:headEnd type="none" w="sm" len="sm"/>
            <a:tailEnd type="none" w="sm" len="sm"/>
          </a:ln>
        </p:spPr>
      </p:cxnSp>
      <p:cxnSp>
        <p:nvCxnSpPr>
          <p:cNvPr id="437" name="Google Shape;437;p64"/>
          <p:cNvCxnSpPr/>
          <p:nvPr/>
        </p:nvCxnSpPr>
        <p:spPr>
          <a:xfrm rot="10800000">
            <a:off x="5651499"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38" name="Google Shape;438;p64"/>
          <p:cNvCxnSpPr/>
          <p:nvPr/>
        </p:nvCxnSpPr>
        <p:spPr>
          <a:xfrm rot="10800000">
            <a:off x="6580415" y="2514600"/>
            <a:ext cx="0" cy="3519715"/>
          </a:xfrm>
          <a:prstGeom prst="straightConnector1">
            <a:avLst/>
          </a:prstGeom>
          <a:noFill/>
          <a:ln w="12700" cap="flat" cmpd="sng">
            <a:solidFill>
              <a:schemeClr val="accent1"/>
            </a:solidFill>
            <a:prstDash val="solid"/>
            <a:round/>
            <a:headEnd type="none" w="sm" len="sm"/>
            <a:tailEnd type="none" w="sm" len="sm"/>
          </a:ln>
        </p:spPr>
      </p:cxnSp>
      <p:cxnSp>
        <p:nvCxnSpPr>
          <p:cNvPr id="439" name="Google Shape;439;p64"/>
          <p:cNvCxnSpPr/>
          <p:nvPr/>
        </p:nvCxnSpPr>
        <p:spPr>
          <a:xfrm rot="10800000">
            <a:off x="7487557" y="2514600"/>
            <a:ext cx="0" cy="3519715"/>
          </a:xfrm>
          <a:prstGeom prst="straightConnector1">
            <a:avLst/>
          </a:prstGeom>
          <a:noFill/>
          <a:ln w="12700" cap="flat" cmpd="sng">
            <a:solidFill>
              <a:schemeClr val="accent1"/>
            </a:solidFill>
            <a:prstDash val="solid"/>
            <a:round/>
            <a:headEnd type="none" w="sm" len="sm"/>
            <a:tailEnd type="none" w="sm" len="sm"/>
          </a:ln>
        </p:spPr>
      </p:cxnSp>
      <p:cxnSp>
        <p:nvCxnSpPr>
          <p:cNvPr id="440" name="Google Shape;440;p64"/>
          <p:cNvCxnSpPr/>
          <p:nvPr/>
        </p:nvCxnSpPr>
        <p:spPr>
          <a:xfrm rot="10800000">
            <a:off x="8423728" y="2514601"/>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41" name="Google Shape;441;p64"/>
          <p:cNvCxnSpPr/>
          <p:nvPr/>
        </p:nvCxnSpPr>
        <p:spPr>
          <a:xfrm rot="10800000">
            <a:off x="5181600" y="4321632"/>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2" name="Google Shape;442;p64"/>
          <p:cNvCxnSpPr/>
          <p:nvPr/>
        </p:nvCxnSpPr>
        <p:spPr>
          <a:xfrm rot="10800000">
            <a:off x="4265387" y="4321632"/>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3" name="Google Shape;443;p64"/>
          <p:cNvCxnSpPr/>
          <p:nvPr/>
        </p:nvCxnSpPr>
        <p:spPr>
          <a:xfrm rot="10800000">
            <a:off x="5715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4" name="Google Shape;444;p64"/>
          <p:cNvCxnSpPr/>
          <p:nvPr/>
        </p:nvCxnSpPr>
        <p:spPr>
          <a:xfrm rot="10800000">
            <a:off x="33528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5" name="Google Shape;445;p64"/>
          <p:cNvCxnSpPr/>
          <p:nvPr/>
        </p:nvCxnSpPr>
        <p:spPr>
          <a:xfrm rot="10800000">
            <a:off x="2451099" y="4336145"/>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6" name="Google Shape;446;p64"/>
          <p:cNvCxnSpPr/>
          <p:nvPr/>
        </p:nvCxnSpPr>
        <p:spPr>
          <a:xfrm rot="10800000">
            <a:off x="14859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447" name="Google Shape;447;p64"/>
          <p:cNvCxnSpPr/>
          <p:nvPr/>
        </p:nvCxnSpPr>
        <p:spPr>
          <a:xfrm>
            <a:off x="6110515" y="2514600"/>
            <a:ext cx="5733143" cy="0"/>
          </a:xfrm>
          <a:prstGeom prst="straightConnector1">
            <a:avLst/>
          </a:prstGeom>
          <a:noFill/>
          <a:ln w="12700" cap="flat" cmpd="sng">
            <a:solidFill>
              <a:schemeClr val="accent1"/>
            </a:solidFill>
            <a:prstDash val="solid"/>
            <a:round/>
            <a:headEnd type="none" w="sm" len="sm"/>
            <a:tailEnd type="none" w="sm" len="sm"/>
          </a:ln>
        </p:spPr>
      </p:cxnSp>
      <p:cxnSp>
        <p:nvCxnSpPr>
          <p:cNvPr id="448" name="Google Shape;448;p64"/>
          <p:cNvCxnSpPr/>
          <p:nvPr/>
        </p:nvCxnSpPr>
        <p:spPr>
          <a:xfrm>
            <a:off x="6110515" y="3429001"/>
            <a:ext cx="5733143" cy="10887"/>
          </a:xfrm>
          <a:prstGeom prst="straightConnector1">
            <a:avLst/>
          </a:prstGeom>
          <a:noFill/>
          <a:ln w="12700" cap="flat" cmpd="sng">
            <a:solidFill>
              <a:schemeClr val="accent1"/>
            </a:solidFill>
            <a:prstDash val="solid"/>
            <a:round/>
            <a:headEnd type="none" w="sm" len="sm"/>
            <a:tailEnd type="none" w="sm" len="sm"/>
          </a:ln>
        </p:spPr>
      </p:cxnSp>
      <p:cxnSp>
        <p:nvCxnSpPr>
          <p:cNvPr id="449" name="Google Shape;449;p64"/>
          <p:cNvCxnSpPr/>
          <p:nvPr/>
        </p:nvCxnSpPr>
        <p:spPr>
          <a:xfrm>
            <a:off x="6110515" y="2986315"/>
            <a:ext cx="5733143" cy="0"/>
          </a:xfrm>
          <a:prstGeom prst="straightConnector1">
            <a:avLst/>
          </a:prstGeom>
          <a:noFill/>
          <a:ln w="12700" cap="flat" cmpd="sng">
            <a:solidFill>
              <a:schemeClr val="accent1"/>
            </a:solidFill>
            <a:prstDash val="solid"/>
            <a:round/>
            <a:headEnd type="none" w="sm" len="sm"/>
            <a:tailEnd type="none" w="sm" len="sm"/>
          </a:ln>
        </p:spPr>
      </p:cxnSp>
      <p:cxnSp>
        <p:nvCxnSpPr>
          <p:cNvPr id="450" name="Google Shape;450;p64"/>
          <p:cNvCxnSpPr/>
          <p:nvPr/>
        </p:nvCxnSpPr>
        <p:spPr>
          <a:xfrm>
            <a:off x="6096000" y="3878944"/>
            <a:ext cx="1509485" cy="0"/>
          </a:xfrm>
          <a:prstGeom prst="straightConnector1">
            <a:avLst/>
          </a:prstGeom>
          <a:noFill/>
          <a:ln w="12700" cap="flat" cmpd="sng">
            <a:solidFill>
              <a:schemeClr val="accent1"/>
            </a:solidFill>
            <a:prstDash val="solid"/>
            <a:round/>
            <a:headEnd type="none" w="sm" len="sm"/>
            <a:tailEnd type="none" w="sm" len="sm"/>
          </a:ln>
        </p:spPr>
      </p:cxnSp>
      <p:cxnSp>
        <p:nvCxnSpPr>
          <p:cNvPr id="451" name="Google Shape;451;p64"/>
          <p:cNvCxnSpPr/>
          <p:nvPr/>
        </p:nvCxnSpPr>
        <p:spPr>
          <a:xfrm rot="10800000">
            <a:off x="6096000" y="355602"/>
            <a:ext cx="0" cy="1244599"/>
          </a:xfrm>
          <a:prstGeom prst="straightConnector1">
            <a:avLst/>
          </a:prstGeom>
          <a:noFill/>
          <a:ln w="12700" cap="flat" cmpd="sng">
            <a:solidFill>
              <a:schemeClr val="dk1"/>
            </a:solidFill>
            <a:prstDash val="solid"/>
            <a:round/>
            <a:headEnd type="none" w="sm" len="sm"/>
            <a:tailEnd type="none" w="sm" len="sm"/>
          </a:ln>
        </p:spPr>
      </p:cxnSp>
      <p:cxnSp>
        <p:nvCxnSpPr>
          <p:cNvPr id="452" name="Google Shape;452;p64"/>
          <p:cNvCxnSpPr/>
          <p:nvPr/>
        </p:nvCxnSpPr>
        <p:spPr>
          <a:xfrm rot="10800000">
            <a:off x="9753600" y="355602"/>
            <a:ext cx="0" cy="1244599"/>
          </a:xfrm>
          <a:prstGeom prst="straightConnector1">
            <a:avLst/>
          </a:prstGeom>
          <a:noFill/>
          <a:ln w="12700" cap="flat" cmpd="sng">
            <a:solidFill>
              <a:schemeClr val="dk1"/>
            </a:solidFill>
            <a:prstDash val="solid"/>
            <a:round/>
            <a:headEnd type="none" w="sm" len="sm"/>
            <a:tailEnd type="none" w="sm" len="sm"/>
          </a:ln>
        </p:spPr>
      </p:cxnSp>
      <p:cxnSp>
        <p:nvCxnSpPr>
          <p:cNvPr id="453" name="Google Shape;453;p64"/>
          <p:cNvCxnSpPr/>
          <p:nvPr/>
        </p:nvCxnSpPr>
        <p:spPr>
          <a:xfrm rot="10800000">
            <a:off x="10698843" y="381002"/>
            <a:ext cx="0" cy="1244599"/>
          </a:xfrm>
          <a:prstGeom prst="straightConnector1">
            <a:avLst/>
          </a:prstGeom>
          <a:noFill/>
          <a:ln w="12700" cap="flat" cmpd="sng">
            <a:solidFill>
              <a:schemeClr val="dk1"/>
            </a:solidFill>
            <a:prstDash val="solid"/>
            <a:round/>
            <a:headEnd type="none" w="sm" len="sm"/>
            <a:tailEnd type="none" w="sm" len="sm"/>
          </a:ln>
        </p:spPr>
      </p:cxnSp>
      <p:cxnSp>
        <p:nvCxnSpPr>
          <p:cNvPr id="454" name="Google Shape;454;p64"/>
          <p:cNvCxnSpPr/>
          <p:nvPr/>
        </p:nvCxnSpPr>
        <p:spPr>
          <a:xfrm rot="10800000">
            <a:off x="11620500" y="381002"/>
            <a:ext cx="0" cy="1244599"/>
          </a:xfrm>
          <a:prstGeom prst="straightConnector1">
            <a:avLst/>
          </a:prstGeom>
          <a:noFill/>
          <a:ln w="12700" cap="flat" cmpd="sng">
            <a:solidFill>
              <a:schemeClr val="dk1"/>
            </a:solidFill>
            <a:prstDash val="solid"/>
            <a:round/>
            <a:headEnd type="none" w="sm" len="sm"/>
            <a:tailEnd type="none" w="sm" len="sm"/>
          </a:ln>
        </p:spPr>
      </p:cxnSp>
      <p:cxnSp>
        <p:nvCxnSpPr>
          <p:cNvPr id="455" name="Google Shape;455;p64"/>
          <p:cNvCxnSpPr/>
          <p:nvPr/>
        </p:nvCxnSpPr>
        <p:spPr>
          <a:xfrm rot="10800000">
            <a:off x="10230756"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56" name="Google Shape;456;p64"/>
          <p:cNvCxnSpPr/>
          <p:nvPr/>
        </p:nvCxnSpPr>
        <p:spPr>
          <a:xfrm rot="10800000">
            <a:off x="11152413"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57" name="Google Shape;457;p64"/>
          <p:cNvCxnSpPr/>
          <p:nvPr/>
        </p:nvCxnSpPr>
        <p:spPr>
          <a:xfrm rot="10800000">
            <a:off x="7010400" y="2525487"/>
            <a:ext cx="0" cy="3501571"/>
          </a:xfrm>
          <a:prstGeom prst="straightConnector1">
            <a:avLst/>
          </a:prstGeom>
          <a:noFill/>
          <a:ln w="12700" cap="flat" cmpd="sng">
            <a:solidFill>
              <a:schemeClr val="accent1"/>
            </a:solidFill>
            <a:prstDash val="solid"/>
            <a:round/>
            <a:headEnd type="none" w="sm" len="sm"/>
            <a:tailEnd type="none" w="sm" len="sm"/>
          </a:ln>
        </p:spPr>
      </p:cxnSp>
      <p:cxnSp>
        <p:nvCxnSpPr>
          <p:cNvPr id="458" name="Google Shape;458;p64"/>
          <p:cNvCxnSpPr/>
          <p:nvPr/>
        </p:nvCxnSpPr>
        <p:spPr>
          <a:xfrm rot="10800000">
            <a:off x="9309099"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59" name="Google Shape;459;p64"/>
          <p:cNvCxnSpPr/>
          <p:nvPr/>
        </p:nvCxnSpPr>
        <p:spPr>
          <a:xfrm rot="10800000">
            <a:off x="7922985"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60" name="Google Shape;460;p64"/>
          <p:cNvCxnSpPr/>
          <p:nvPr/>
        </p:nvCxnSpPr>
        <p:spPr>
          <a:xfrm rot="10800000">
            <a:off x="9759043"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61" name="Google Shape;461;p64"/>
          <p:cNvCxnSpPr/>
          <p:nvPr/>
        </p:nvCxnSpPr>
        <p:spPr>
          <a:xfrm rot="10800000">
            <a:off x="10718799" y="2514601"/>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62" name="Google Shape;462;p64"/>
          <p:cNvCxnSpPr/>
          <p:nvPr/>
        </p:nvCxnSpPr>
        <p:spPr>
          <a:xfrm rot="10800000">
            <a:off x="11640457"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463" name="Google Shape;463;p64"/>
          <p:cNvCxnSpPr/>
          <p:nvPr/>
        </p:nvCxnSpPr>
        <p:spPr>
          <a:xfrm rot="10800000">
            <a:off x="8839200" y="2525488"/>
            <a:ext cx="0" cy="1099457"/>
          </a:xfrm>
          <a:prstGeom prst="straightConnector1">
            <a:avLst/>
          </a:prstGeom>
          <a:noFill/>
          <a:ln w="12700" cap="flat" cmpd="sng">
            <a:solidFill>
              <a:schemeClr val="accent1"/>
            </a:solidFill>
            <a:prstDash val="solid"/>
            <a:round/>
            <a:headEnd type="none" w="sm" len="sm"/>
            <a:tailEnd type="none" w="sm" len="sm"/>
          </a:ln>
        </p:spPr>
      </p:cxnSp>
      <p:grpSp>
        <p:nvGrpSpPr>
          <p:cNvPr id="464" name="Google Shape;464;p64"/>
          <p:cNvGrpSpPr/>
          <p:nvPr/>
        </p:nvGrpSpPr>
        <p:grpSpPr>
          <a:xfrm>
            <a:off x="6082440" y="1621065"/>
            <a:ext cx="932541" cy="925287"/>
            <a:chOff x="8826501" y="4343400"/>
            <a:chExt cx="932541" cy="925286"/>
          </a:xfrm>
        </p:grpSpPr>
        <p:cxnSp>
          <p:nvCxnSpPr>
            <p:cNvPr id="465" name="Google Shape;465;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466" name="Google Shape;466;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467" name="Google Shape;467;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468" name="Google Shape;468;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469" name="Google Shape;469;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470" name="Google Shape;470;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471" name="Google Shape;471;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472" name="Google Shape;472;p64"/>
          <p:cNvGrpSpPr/>
          <p:nvPr/>
        </p:nvGrpSpPr>
        <p:grpSpPr>
          <a:xfrm rot="-5400000">
            <a:off x="5173100" y="2529114"/>
            <a:ext cx="919843" cy="925287"/>
            <a:chOff x="8839200" y="4343399"/>
            <a:chExt cx="919842" cy="925287"/>
          </a:xfrm>
        </p:grpSpPr>
        <p:cxnSp>
          <p:nvCxnSpPr>
            <p:cNvPr id="473" name="Google Shape;473;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474" name="Google Shape;474;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475" name="Google Shape;475;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476" name="Google Shape;476;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477" name="Google Shape;477;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478" name="Google Shape;478;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479" name="Google Shape;479;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480" name="Google Shape;480;p64"/>
          <p:cNvGrpSpPr/>
          <p:nvPr/>
        </p:nvGrpSpPr>
        <p:grpSpPr>
          <a:xfrm>
            <a:off x="5183448" y="1624692"/>
            <a:ext cx="932053" cy="930728"/>
            <a:chOff x="8839200" y="4343400"/>
            <a:chExt cx="807913" cy="930728"/>
          </a:xfrm>
        </p:grpSpPr>
        <p:cxnSp>
          <p:nvCxnSpPr>
            <p:cNvPr id="481" name="Google Shape;481;p64"/>
            <p:cNvCxnSpPr/>
            <p:nvPr/>
          </p:nvCxnSpPr>
          <p:spPr>
            <a:xfrm flipH="1">
              <a:off x="9641671" y="4363357"/>
              <a:ext cx="5442" cy="910771"/>
            </a:xfrm>
            <a:prstGeom prst="straightConnector1">
              <a:avLst/>
            </a:prstGeom>
            <a:noFill/>
            <a:ln w="25400" cap="flat" cmpd="sng">
              <a:solidFill>
                <a:srgbClr val="FFC000"/>
              </a:solidFill>
              <a:prstDash val="solid"/>
              <a:round/>
              <a:headEnd type="none" w="sm" len="sm"/>
              <a:tailEnd type="none" w="sm" len="sm"/>
            </a:ln>
          </p:spPr>
        </p:cxnSp>
        <p:cxnSp>
          <p:nvCxnSpPr>
            <p:cNvPr id="482" name="Google Shape;482;p64"/>
            <p:cNvCxnSpPr/>
            <p:nvPr/>
          </p:nvCxnSpPr>
          <p:spPr>
            <a:xfrm>
              <a:off x="8839200" y="4343400"/>
              <a:ext cx="0" cy="910771"/>
            </a:xfrm>
            <a:prstGeom prst="straightConnector1">
              <a:avLst/>
            </a:prstGeom>
            <a:noFill/>
            <a:ln w="25400" cap="flat" cmpd="sng">
              <a:solidFill>
                <a:srgbClr val="FFC000"/>
              </a:solidFill>
              <a:prstDash val="solid"/>
              <a:round/>
              <a:headEnd type="none" w="sm" len="sm"/>
              <a:tailEnd type="none" w="sm" len="sm"/>
            </a:ln>
          </p:spPr>
        </p:cxnSp>
        <p:cxnSp>
          <p:nvCxnSpPr>
            <p:cNvPr id="483" name="Google Shape;483;p64"/>
            <p:cNvCxnSpPr/>
            <p:nvPr/>
          </p:nvCxnSpPr>
          <p:spPr>
            <a:xfrm>
              <a:off x="8839200" y="5254171"/>
              <a:ext cx="788681" cy="0"/>
            </a:xfrm>
            <a:prstGeom prst="straightConnector1">
              <a:avLst/>
            </a:prstGeom>
            <a:noFill/>
            <a:ln w="25400" cap="flat" cmpd="sng">
              <a:solidFill>
                <a:srgbClr val="FFC000"/>
              </a:solidFill>
              <a:prstDash val="solid"/>
              <a:round/>
              <a:headEnd type="none" w="sm" len="sm"/>
              <a:tailEnd type="none" w="sm" len="sm"/>
            </a:ln>
          </p:spPr>
        </p:cxnSp>
        <p:cxnSp>
          <p:nvCxnSpPr>
            <p:cNvPr id="484" name="Google Shape;484;p64"/>
            <p:cNvCxnSpPr/>
            <p:nvPr/>
          </p:nvCxnSpPr>
          <p:spPr>
            <a:xfrm>
              <a:off x="8839200" y="4347029"/>
              <a:ext cx="794970" cy="5444"/>
            </a:xfrm>
            <a:prstGeom prst="straightConnector1">
              <a:avLst/>
            </a:prstGeom>
            <a:noFill/>
            <a:ln w="25400" cap="flat" cmpd="sng">
              <a:solidFill>
                <a:srgbClr val="FFC000"/>
              </a:solidFill>
              <a:prstDash val="solid"/>
              <a:round/>
              <a:headEnd type="none" w="sm" len="sm"/>
              <a:tailEnd type="none" w="sm" len="sm"/>
            </a:ln>
          </p:spPr>
        </p:cxnSp>
      </p:grpSp>
      <p:grpSp>
        <p:nvGrpSpPr>
          <p:cNvPr id="485" name="Google Shape;485;p64"/>
          <p:cNvGrpSpPr/>
          <p:nvPr/>
        </p:nvGrpSpPr>
        <p:grpSpPr>
          <a:xfrm>
            <a:off x="6987959" y="1629231"/>
            <a:ext cx="919843" cy="925287"/>
            <a:chOff x="8839200" y="4343399"/>
            <a:chExt cx="919842" cy="925287"/>
          </a:xfrm>
        </p:grpSpPr>
        <p:cxnSp>
          <p:nvCxnSpPr>
            <p:cNvPr id="486" name="Google Shape;486;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487" name="Google Shape;487;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488" name="Google Shape;488;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489" name="Google Shape;489;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490" name="Google Shape;490;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491" name="Google Shape;491;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492" name="Google Shape;492;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493" name="Google Shape;493;p64"/>
          <p:cNvGrpSpPr/>
          <p:nvPr/>
        </p:nvGrpSpPr>
        <p:grpSpPr>
          <a:xfrm>
            <a:off x="537940" y="3450773"/>
            <a:ext cx="932541" cy="925287"/>
            <a:chOff x="8826501" y="4343400"/>
            <a:chExt cx="932541" cy="925286"/>
          </a:xfrm>
        </p:grpSpPr>
        <p:cxnSp>
          <p:nvCxnSpPr>
            <p:cNvPr id="494" name="Google Shape;494;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495" name="Google Shape;495;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496" name="Google Shape;496;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497" name="Google Shape;497;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498" name="Google Shape;498;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499" name="Google Shape;499;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00" name="Google Shape;500;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01" name="Google Shape;501;p64"/>
          <p:cNvGrpSpPr/>
          <p:nvPr/>
        </p:nvGrpSpPr>
        <p:grpSpPr>
          <a:xfrm>
            <a:off x="4210959" y="3436258"/>
            <a:ext cx="932541" cy="925287"/>
            <a:chOff x="8826501" y="4343400"/>
            <a:chExt cx="932541" cy="925286"/>
          </a:xfrm>
        </p:grpSpPr>
        <p:cxnSp>
          <p:nvCxnSpPr>
            <p:cNvPr id="502" name="Google Shape;502;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503" name="Google Shape;503;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504" name="Google Shape;504;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505" name="Google Shape;505;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506" name="Google Shape;506;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507" name="Google Shape;507;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08" name="Google Shape;508;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09" name="Google Shape;509;p64"/>
          <p:cNvGrpSpPr/>
          <p:nvPr/>
        </p:nvGrpSpPr>
        <p:grpSpPr>
          <a:xfrm>
            <a:off x="2410283" y="3450773"/>
            <a:ext cx="932541" cy="925287"/>
            <a:chOff x="8826501" y="4343400"/>
            <a:chExt cx="932541" cy="925286"/>
          </a:xfrm>
        </p:grpSpPr>
        <p:cxnSp>
          <p:nvCxnSpPr>
            <p:cNvPr id="510" name="Google Shape;510;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511" name="Google Shape;511;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512" name="Google Shape;512;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513" name="Google Shape;513;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514" name="Google Shape;514;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515" name="Google Shape;515;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16" name="Google Shape;516;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17" name="Google Shape;517;p64"/>
          <p:cNvGrpSpPr/>
          <p:nvPr/>
        </p:nvGrpSpPr>
        <p:grpSpPr>
          <a:xfrm>
            <a:off x="7920266" y="1611086"/>
            <a:ext cx="932541" cy="925287"/>
            <a:chOff x="8826501" y="4343400"/>
            <a:chExt cx="932541" cy="925286"/>
          </a:xfrm>
        </p:grpSpPr>
        <p:cxnSp>
          <p:nvCxnSpPr>
            <p:cNvPr id="518" name="Google Shape;518;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519" name="Google Shape;519;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520" name="Google Shape;520;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521" name="Google Shape;521;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522" name="Google Shape;522;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523" name="Google Shape;523;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24" name="Google Shape;524;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25" name="Google Shape;525;p64"/>
          <p:cNvGrpSpPr/>
          <p:nvPr/>
        </p:nvGrpSpPr>
        <p:grpSpPr>
          <a:xfrm>
            <a:off x="9753606" y="1609271"/>
            <a:ext cx="932541" cy="925287"/>
            <a:chOff x="8826501" y="4343400"/>
            <a:chExt cx="932541" cy="925286"/>
          </a:xfrm>
        </p:grpSpPr>
        <p:cxnSp>
          <p:nvCxnSpPr>
            <p:cNvPr id="526" name="Google Shape;526;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527" name="Google Shape;527;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528" name="Google Shape;528;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529" name="Google Shape;529;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530" name="Google Shape;530;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531" name="Google Shape;531;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32" name="Google Shape;532;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33" name="Google Shape;533;p64"/>
          <p:cNvGrpSpPr/>
          <p:nvPr/>
        </p:nvGrpSpPr>
        <p:grpSpPr>
          <a:xfrm>
            <a:off x="10702471" y="1600199"/>
            <a:ext cx="919843" cy="925287"/>
            <a:chOff x="8839200" y="4343399"/>
            <a:chExt cx="919842" cy="925287"/>
          </a:xfrm>
        </p:grpSpPr>
        <p:cxnSp>
          <p:nvCxnSpPr>
            <p:cNvPr id="534" name="Google Shape;534;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535" name="Google Shape;535;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536" name="Google Shape;536;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537" name="Google Shape;537;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538" name="Google Shape;538;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539" name="Google Shape;539;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540" name="Google Shape;540;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541" name="Google Shape;541;p64"/>
          <p:cNvGrpSpPr/>
          <p:nvPr/>
        </p:nvGrpSpPr>
        <p:grpSpPr>
          <a:xfrm>
            <a:off x="1493157" y="3450771"/>
            <a:ext cx="919843" cy="925287"/>
            <a:chOff x="8839200" y="4343399"/>
            <a:chExt cx="919842" cy="925287"/>
          </a:xfrm>
        </p:grpSpPr>
        <p:cxnSp>
          <p:nvCxnSpPr>
            <p:cNvPr id="542" name="Google Shape;542;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543" name="Google Shape;543;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544" name="Google Shape;544;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545" name="Google Shape;545;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546" name="Google Shape;546;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547" name="Google Shape;547;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548" name="Google Shape;548;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549" name="Google Shape;549;p64"/>
          <p:cNvGrpSpPr/>
          <p:nvPr/>
        </p:nvGrpSpPr>
        <p:grpSpPr>
          <a:xfrm>
            <a:off x="8831036" y="1627415"/>
            <a:ext cx="919843" cy="925287"/>
            <a:chOff x="8839200" y="4343399"/>
            <a:chExt cx="919842" cy="925287"/>
          </a:xfrm>
        </p:grpSpPr>
        <p:cxnSp>
          <p:nvCxnSpPr>
            <p:cNvPr id="550" name="Google Shape;550;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551" name="Google Shape;551;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552" name="Google Shape;552;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553" name="Google Shape;553;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554" name="Google Shape;554;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555" name="Google Shape;555;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556" name="Google Shape;556;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557" name="Google Shape;557;p64"/>
          <p:cNvGrpSpPr/>
          <p:nvPr/>
        </p:nvGrpSpPr>
        <p:grpSpPr>
          <a:xfrm>
            <a:off x="3338283" y="3436259"/>
            <a:ext cx="919843" cy="925287"/>
            <a:chOff x="8839200" y="4343399"/>
            <a:chExt cx="919842" cy="925287"/>
          </a:xfrm>
        </p:grpSpPr>
        <p:cxnSp>
          <p:nvCxnSpPr>
            <p:cNvPr id="558" name="Google Shape;558;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559" name="Google Shape;559;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560" name="Google Shape;560;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561" name="Google Shape;561;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562" name="Google Shape;562;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563" name="Google Shape;563;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564" name="Google Shape;564;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565" name="Google Shape;565;p64"/>
          <p:cNvGrpSpPr/>
          <p:nvPr/>
        </p:nvGrpSpPr>
        <p:grpSpPr>
          <a:xfrm>
            <a:off x="5161883" y="3450770"/>
            <a:ext cx="945084" cy="925287"/>
            <a:chOff x="8839200" y="4343399"/>
            <a:chExt cx="819207" cy="925287"/>
          </a:xfrm>
        </p:grpSpPr>
        <p:cxnSp>
          <p:nvCxnSpPr>
            <p:cNvPr id="566" name="Google Shape;566;p64"/>
            <p:cNvCxnSpPr/>
            <p:nvPr/>
          </p:nvCxnSpPr>
          <p:spPr>
            <a:xfrm flipH="1">
              <a:off x="9652965" y="4343399"/>
              <a:ext cx="5442" cy="910771"/>
            </a:xfrm>
            <a:prstGeom prst="straightConnector1">
              <a:avLst/>
            </a:prstGeom>
            <a:noFill/>
            <a:ln w="25400" cap="flat" cmpd="sng">
              <a:solidFill>
                <a:srgbClr val="FFC000"/>
              </a:solidFill>
              <a:prstDash val="solid"/>
              <a:round/>
              <a:headEnd type="none" w="sm" len="sm"/>
              <a:tailEnd type="none" w="sm" len="sm"/>
            </a:ln>
          </p:spPr>
        </p:cxnSp>
        <p:cxnSp>
          <p:nvCxnSpPr>
            <p:cNvPr id="567" name="Google Shape;567;p64"/>
            <p:cNvCxnSpPr/>
            <p:nvPr/>
          </p:nvCxnSpPr>
          <p:spPr>
            <a:xfrm>
              <a:off x="8839200" y="4343400"/>
              <a:ext cx="0" cy="910771"/>
            </a:xfrm>
            <a:prstGeom prst="straightConnector1">
              <a:avLst/>
            </a:prstGeom>
            <a:noFill/>
            <a:ln w="25400" cap="flat" cmpd="sng">
              <a:solidFill>
                <a:srgbClr val="FFC000"/>
              </a:solidFill>
              <a:prstDash val="solid"/>
              <a:round/>
              <a:headEnd type="none" w="sm" len="sm"/>
              <a:tailEnd type="none" w="sm" len="sm"/>
            </a:ln>
          </p:spPr>
        </p:cxnSp>
        <p:cxnSp>
          <p:nvCxnSpPr>
            <p:cNvPr id="568" name="Google Shape;568;p64"/>
            <p:cNvCxnSpPr/>
            <p:nvPr/>
          </p:nvCxnSpPr>
          <p:spPr>
            <a:xfrm rot="10800000" flipH="1">
              <a:off x="8839200" y="5254170"/>
              <a:ext cx="813765" cy="1"/>
            </a:xfrm>
            <a:prstGeom prst="straightConnector1">
              <a:avLst/>
            </a:prstGeom>
            <a:noFill/>
            <a:ln w="25400" cap="flat" cmpd="sng">
              <a:solidFill>
                <a:srgbClr val="FFC000"/>
              </a:solidFill>
              <a:prstDash val="solid"/>
              <a:round/>
              <a:headEnd type="none" w="sm" len="sm"/>
              <a:tailEnd type="none" w="sm" len="sm"/>
            </a:ln>
          </p:spPr>
        </p:cxnSp>
        <p:cxnSp>
          <p:nvCxnSpPr>
            <p:cNvPr id="569" name="Google Shape;569;p64"/>
            <p:cNvCxnSpPr/>
            <p:nvPr/>
          </p:nvCxnSpPr>
          <p:spPr>
            <a:xfrm>
              <a:off x="8839200" y="4347029"/>
              <a:ext cx="799975" cy="0"/>
            </a:xfrm>
            <a:prstGeom prst="straightConnector1">
              <a:avLst/>
            </a:prstGeom>
            <a:noFill/>
            <a:ln w="25400" cap="flat" cmpd="sng">
              <a:solidFill>
                <a:srgbClr val="FFC000"/>
              </a:solidFill>
              <a:prstDash val="solid"/>
              <a:round/>
              <a:headEnd type="none" w="sm" len="sm"/>
              <a:tailEnd type="none" w="sm" len="sm"/>
            </a:ln>
          </p:spPr>
        </p:cxnSp>
        <p:cxnSp>
          <p:nvCxnSpPr>
            <p:cNvPr id="570" name="Google Shape;570;p64"/>
            <p:cNvCxnSpPr/>
            <p:nvPr/>
          </p:nvCxnSpPr>
          <p:spPr>
            <a:xfrm>
              <a:off x="9266456" y="4343400"/>
              <a:ext cx="0" cy="925286"/>
            </a:xfrm>
            <a:prstGeom prst="straightConnector1">
              <a:avLst/>
            </a:prstGeom>
            <a:noFill/>
            <a:ln w="25400" cap="flat" cmpd="sng">
              <a:solidFill>
                <a:srgbClr val="FFC000"/>
              </a:solidFill>
              <a:prstDash val="solid"/>
              <a:round/>
              <a:headEnd type="none" w="sm" len="sm"/>
              <a:tailEnd type="none" w="sm" len="sm"/>
            </a:ln>
          </p:spPr>
        </p:cxnSp>
        <p:cxnSp>
          <p:nvCxnSpPr>
            <p:cNvPr id="571" name="Google Shape;571;p64"/>
            <p:cNvCxnSpPr/>
            <p:nvPr/>
          </p:nvCxnSpPr>
          <p:spPr>
            <a:xfrm>
              <a:off x="8846907" y="4798785"/>
              <a:ext cx="806058" cy="7258"/>
            </a:xfrm>
            <a:prstGeom prst="straightConnector1">
              <a:avLst/>
            </a:prstGeom>
            <a:noFill/>
            <a:ln w="25400" cap="flat" cmpd="sng">
              <a:solidFill>
                <a:srgbClr val="FFC000"/>
              </a:solidFill>
              <a:prstDash val="solid"/>
              <a:round/>
              <a:headEnd type="none" w="sm" len="sm"/>
              <a:tailEnd type="none" w="sm" len="sm"/>
            </a:ln>
          </p:spPr>
        </p:cxnSp>
      </p:grpSp>
      <p:sp>
        <p:nvSpPr>
          <p:cNvPr id="572" name="Google Shape;572;p64"/>
          <p:cNvSpPr txBox="1"/>
          <p:nvPr/>
        </p:nvSpPr>
        <p:spPr>
          <a:xfrm>
            <a:off x="6661141" y="3176956"/>
            <a:ext cx="5115395" cy="2760202"/>
          </a:xfrm>
          <a:prstGeom prst="rect">
            <a:avLst/>
          </a:prstGeom>
          <a:solidFill>
            <a:srgbClr val="EBEBEB"/>
          </a:solidFill>
          <a:ln w="41275" cap="flat" cmpd="sng">
            <a:solidFill>
              <a:srgbClr val="08162E"/>
            </a:solidFill>
            <a:prstDash val="solid"/>
            <a:round/>
            <a:headEnd type="none" w="sm" len="sm"/>
            <a:tailEnd type="none" w="sm" len="sm"/>
          </a:ln>
        </p:spPr>
        <p:txBody>
          <a:bodyPr spcFirstLastPara="1" wrap="square" lIns="91433" tIns="45700" rIns="91433" bIns="45700" anchor="t" anchorCtr="0">
            <a:spAutoFit/>
          </a:bodyPr>
          <a:lstStyle/>
          <a:p>
            <a:r>
              <a:rPr lang="en" sz="2400" b="1">
                <a:solidFill>
                  <a:srgbClr val="363636"/>
                </a:solidFill>
                <a:latin typeface="Arial"/>
                <a:ea typeface="Arial"/>
                <a:cs typeface="Arial"/>
                <a:sym typeface="Arial"/>
              </a:rPr>
              <a:t>CUBIT</a:t>
            </a:r>
            <a:r>
              <a:rPr lang="en" sz="1867">
                <a:solidFill>
                  <a:srgbClr val="363636"/>
                </a:solidFill>
                <a:latin typeface="Arial"/>
                <a:ea typeface="Arial"/>
                <a:cs typeface="Arial"/>
                <a:sym typeface="Arial"/>
              </a:rPr>
              <a:t>: Uses a set of templates the size of the lower resolution grid to transition to a higher resolution</a:t>
            </a:r>
            <a:endParaRPr sz="1467"/>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p:txBody>
      </p:sp>
      <p:grpSp>
        <p:nvGrpSpPr>
          <p:cNvPr id="573" name="Google Shape;573;p64"/>
          <p:cNvGrpSpPr/>
          <p:nvPr/>
        </p:nvGrpSpPr>
        <p:grpSpPr>
          <a:xfrm>
            <a:off x="6928755" y="4427526"/>
            <a:ext cx="932541" cy="925287"/>
            <a:chOff x="8826501" y="4343400"/>
            <a:chExt cx="932541" cy="925286"/>
          </a:xfrm>
        </p:grpSpPr>
        <p:cxnSp>
          <p:nvCxnSpPr>
            <p:cNvPr id="574" name="Google Shape;574;p64"/>
            <p:cNvCxnSpPr/>
            <p:nvPr/>
          </p:nvCxnSpPr>
          <p:spPr>
            <a:xfrm flipH="1">
              <a:off x="9753600" y="4343400"/>
              <a:ext cx="5442" cy="910771"/>
            </a:xfrm>
            <a:prstGeom prst="straightConnector1">
              <a:avLst/>
            </a:prstGeom>
            <a:noFill/>
            <a:ln w="38100" cap="flat" cmpd="sng">
              <a:solidFill>
                <a:srgbClr val="C00000"/>
              </a:solidFill>
              <a:prstDash val="solid"/>
              <a:round/>
              <a:headEnd type="none" w="sm" len="sm"/>
              <a:tailEnd type="none" w="sm" len="sm"/>
            </a:ln>
          </p:spPr>
        </p:cxnSp>
        <p:cxnSp>
          <p:nvCxnSpPr>
            <p:cNvPr id="575" name="Google Shape;575;p64"/>
            <p:cNvCxnSpPr/>
            <p:nvPr/>
          </p:nvCxnSpPr>
          <p:spPr>
            <a:xfrm>
              <a:off x="8839200" y="4343400"/>
              <a:ext cx="0" cy="910771"/>
            </a:xfrm>
            <a:prstGeom prst="straightConnector1">
              <a:avLst/>
            </a:prstGeom>
            <a:noFill/>
            <a:ln w="38100" cap="flat" cmpd="sng">
              <a:solidFill>
                <a:srgbClr val="C00000"/>
              </a:solidFill>
              <a:prstDash val="solid"/>
              <a:round/>
              <a:headEnd type="none" w="sm" len="sm"/>
              <a:tailEnd type="none" w="sm" len="sm"/>
            </a:ln>
          </p:spPr>
        </p:cxnSp>
        <p:cxnSp>
          <p:nvCxnSpPr>
            <p:cNvPr id="576" name="Google Shape;576;p64"/>
            <p:cNvCxnSpPr/>
            <p:nvPr/>
          </p:nvCxnSpPr>
          <p:spPr>
            <a:xfrm>
              <a:off x="8839200" y="5254171"/>
              <a:ext cx="912586" cy="0"/>
            </a:xfrm>
            <a:prstGeom prst="straightConnector1">
              <a:avLst/>
            </a:prstGeom>
            <a:noFill/>
            <a:ln w="38100" cap="flat" cmpd="sng">
              <a:solidFill>
                <a:srgbClr val="C00000"/>
              </a:solidFill>
              <a:prstDash val="solid"/>
              <a:round/>
              <a:headEnd type="none" w="sm" len="sm"/>
              <a:tailEnd type="none" w="sm" len="sm"/>
            </a:ln>
          </p:spPr>
        </p:cxnSp>
        <p:cxnSp>
          <p:nvCxnSpPr>
            <p:cNvPr id="577" name="Google Shape;577;p64"/>
            <p:cNvCxnSpPr/>
            <p:nvPr/>
          </p:nvCxnSpPr>
          <p:spPr>
            <a:xfrm>
              <a:off x="8839200" y="4347029"/>
              <a:ext cx="912586" cy="0"/>
            </a:xfrm>
            <a:prstGeom prst="straightConnector1">
              <a:avLst/>
            </a:prstGeom>
            <a:noFill/>
            <a:ln w="38100" cap="flat" cmpd="sng">
              <a:solidFill>
                <a:srgbClr val="C00000"/>
              </a:solidFill>
              <a:prstDash val="solid"/>
              <a:round/>
              <a:headEnd type="none" w="sm" len="sm"/>
              <a:tailEnd type="none" w="sm" len="sm"/>
            </a:ln>
          </p:spPr>
        </p:cxnSp>
        <p:cxnSp>
          <p:nvCxnSpPr>
            <p:cNvPr id="578" name="Google Shape;578;p64"/>
            <p:cNvCxnSpPr/>
            <p:nvPr/>
          </p:nvCxnSpPr>
          <p:spPr>
            <a:xfrm>
              <a:off x="9317264" y="4798785"/>
              <a:ext cx="0" cy="469901"/>
            </a:xfrm>
            <a:prstGeom prst="straightConnector1">
              <a:avLst/>
            </a:prstGeom>
            <a:noFill/>
            <a:ln w="38100" cap="flat" cmpd="sng">
              <a:solidFill>
                <a:srgbClr val="C00000"/>
              </a:solidFill>
              <a:prstDash val="solid"/>
              <a:round/>
              <a:headEnd type="none" w="sm" len="sm"/>
              <a:tailEnd type="none" w="sm" len="sm"/>
            </a:ln>
          </p:spPr>
        </p:cxnSp>
        <p:cxnSp>
          <p:nvCxnSpPr>
            <p:cNvPr id="579" name="Google Shape;579;p64"/>
            <p:cNvCxnSpPr/>
            <p:nvPr/>
          </p:nvCxnSpPr>
          <p:spPr>
            <a:xfrm>
              <a:off x="9309099" y="4798785"/>
              <a:ext cx="431802" cy="0"/>
            </a:xfrm>
            <a:prstGeom prst="straightConnector1">
              <a:avLst/>
            </a:prstGeom>
            <a:noFill/>
            <a:ln w="38100" cap="flat" cmpd="sng">
              <a:solidFill>
                <a:srgbClr val="C00000"/>
              </a:solidFill>
              <a:prstDash val="solid"/>
              <a:round/>
              <a:headEnd type="none" w="sm" len="sm"/>
              <a:tailEnd type="none" w="sm" len="sm"/>
            </a:ln>
          </p:spPr>
        </p:cxnSp>
        <p:cxnSp>
          <p:nvCxnSpPr>
            <p:cNvPr id="580" name="Google Shape;580;p64"/>
            <p:cNvCxnSpPr/>
            <p:nvPr/>
          </p:nvCxnSpPr>
          <p:spPr>
            <a:xfrm>
              <a:off x="8826501" y="4343400"/>
              <a:ext cx="480784" cy="455384"/>
            </a:xfrm>
            <a:prstGeom prst="straightConnector1">
              <a:avLst/>
            </a:prstGeom>
            <a:noFill/>
            <a:ln w="38100" cap="flat" cmpd="sng">
              <a:solidFill>
                <a:srgbClr val="C00000"/>
              </a:solidFill>
              <a:prstDash val="solid"/>
              <a:round/>
              <a:headEnd type="none" w="sm" len="sm"/>
              <a:tailEnd type="none" w="sm" len="sm"/>
            </a:ln>
          </p:spPr>
        </p:cxnSp>
      </p:grpSp>
      <p:grpSp>
        <p:nvGrpSpPr>
          <p:cNvPr id="581" name="Google Shape;581;p64"/>
          <p:cNvGrpSpPr/>
          <p:nvPr/>
        </p:nvGrpSpPr>
        <p:grpSpPr>
          <a:xfrm>
            <a:off x="8100785" y="4439321"/>
            <a:ext cx="919843" cy="925287"/>
            <a:chOff x="8839200" y="4343399"/>
            <a:chExt cx="919842" cy="925287"/>
          </a:xfrm>
        </p:grpSpPr>
        <p:cxnSp>
          <p:nvCxnSpPr>
            <p:cNvPr id="582" name="Google Shape;582;p64"/>
            <p:cNvCxnSpPr/>
            <p:nvPr/>
          </p:nvCxnSpPr>
          <p:spPr>
            <a:xfrm flipH="1">
              <a:off x="9753600" y="4343400"/>
              <a:ext cx="5442" cy="910771"/>
            </a:xfrm>
            <a:prstGeom prst="straightConnector1">
              <a:avLst/>
            </a:prstGeom>
            <a:noFill/>
            <a:ln w="38100" cap="flat" cmpd="sng">
              <a:solidFill>
                <a:srgbClr val="5E6C15"/>
              </a:solidFill>
              <a:prstDash val="solid"/>
              <a:round/>
              <a:headEnd type="none" w="sm" len="sm"/>
              <a:tailEnd type="none" w="sm" len="sm"/>
            </a:ln>
          </p:spPr>
        </p:cxnSp>
        <p:cxnSp>
          <p:nvCxnSpPr>
            <p:cNvPr id="583" name="Google Shape;583;p64"/>
            <p:cNvCxnSpPr/>
            <p:nvPr/>
          </p:nvCxnSpPr>
          <p:spPr>
            <a:xfrm>
              <a:off x="8839200" y="4343400"/>
              <a:ext cx="0" cy="910771"/>
            </a:xfrm>
            <a:prstGeom prst="straightConnector1">
              <a:avLst/>
            </a:prstGeom>
            <a:noFill/>
            <a:ln w="38100" cap="flat" cmpd="sng">
              <a:solidFill>
                <a:srgbClr val="5E6C15"/>
              </a:solidFill>
              <a:prstDash val="solid"/>
              <a:round/>
              <a:headEnd type="none" w="sm" len="sm"/>
              <a:tailEnd type="none" w="sm" len="sm"/>
            </a:ln>
          </p:spPr>
        </p:cxnSp>
        <p:cxnSp>
          <p:nvCxnSpPr>
            <p:cNvPr id="584" name="Google Shape;584;p64"/>
            <p:cNvCxnSpPr/>
            <p:nvPr/>
          </p:nvCxnSpPr>
          <p:spPr>
            <a:xfrm>
              <a:off x="8839200" y="5254171"/>
              <a:ext cx="912586" cy="0"/>
            </a:xfrm>
            <a:prstGeom prst="straightConnector1">
              <a:avLst/>
            </a:prstGeom>
            <a:noFill/>
            <a:ln w="38100" cap="flat" cmpd="sng">
              <a:solidFill>
                <a:srgbClr val="5E6C15"/>
              </a:solidFill>
              <a:prstDash val="solid"/>
              <a:round/>
              <a:headEnd type="none" w="sm" len="sm"/>
              <a:tailEnd type="none" w="sm" len="sm"/>
            </a:ln>
          </p:spPr>
        </p:cxnSp>
        <p:cxnSp>
          <p:nvCxnSpPr>
            <p:cNvPr id="585" name="Google Shape;585;p64"/>
            <p:cNvCxnSpPr/>
            <p:nvPr/>
          </p:nvCxnSpPr>
          <p:spPr>
            <a:xfrm>
              <a:off x="8839200" y="4347029"/>
              <a:ext cx="912586" cy="0"/>
            </a:xfrm>
            <a:prstGeom prst="straightConnector1">
              <a:avLst/>
            </a:prstGeom>
            <a:noFill/>
            <a:ln w="38100" cap="flat" cmpd="sng">
              <a:solidFill>
                <a:srgbClr val="5E6C15"/>
              </a:solidFill>
              <a:prstDash val="solid"/>
              <a:round/>
              <a:headEnd type="none" w="sm" len="sm"/>
              <a:tailEnd type="none" w="sm" len="sm"/>
            </a:ln>
          </p:spPr>
        </p:cxnSp>
        <p:cxnSp>
          <p:nvCxnSpPr>
            <p:cNvPr id="586" name="Google Shape;586;p64"/>
            <p:cNvCxnSpPr/>
            <p:nvPr/>
          </p:nvCxnSpPr>
          <p:spPr>
            <a:xfrm>
              <a:off x="9317264" y="4798785"/>
              <a:ext cx="0" cy="469901"/>
            </a:xfrm>
            <a:prstGeom prst="straightConnector1">
              <a:avLst/>
            </a:prstGeom>
            <a:noFill/>
            <a:ln w="38100" cap="flat" cmpd="sng">
              <a:solidFill>
                <a:srgbClr val="5E6C15"/>
              </a:solidFill>
              <a:prstDash val="solid"/>
              <a:round/>
              <a:headEnd type="none" w="sm" len="sm"/>
              <a:tailEnd type="none" w="sm" len="sm"/>
            </a:ln>
          </p:spPr>
        </p:cxnSp>
        <p:cxnSp>
          <p:nvCxnSpPr>
            <p:cNvPr id="587" name="Google Shape;587;p64"/>
            <p:cNvCxnSpPr/>
            <p:nvPr/>
          </p:nvCxnSpPr>
          <p:spPr>
            <a:xfrm flipH="1">
              <a:off x="8839200" y="4798785"/>
              <a:ext cx="469899" cy="7258"/>
            </a:xfrm>
            <a:prstGeom prst="straightConnector1">
              <a:avLst/>
            </a:prstGeom>
            <a:noFill/>
            <a:ln w="38100" cap="flat" cmpd="sng">
              <a:solidFill>
                <a:srgbClr val="5E6C15"/>
              </a:solidFill>
              <a:prstDash val="solid"/>
              <a:round/>
              <a:headEnd type="none" w="sm" len="sm"/>
              <a:tailEnd type="none" w="sm" len="sm"/>
            </a:ln>
          </p:spPr>
        </p:cxnSp>
        <p:cxnSp>
          <p:nvCxnSpPr>
            <p:cNvPr id="588" name="Google Shape;588;p64"/>
            <p:cNvCxnSpPr/>
            <p:nvPr/>
          </p:nvCxnSpPr>
          <p:spPr>
            <a:xfrm flipH="1">
              <a:off x="9307285" y="4343399"/>
              <a:ext cx="441781" cy="455385"/>
            </a:xfrm>
            <a:prstGeom prst="straightConnector1">
              <a:avLst/>
            </a:prstGeom>
            <a:noFill/>
            <a:ln w="38100" cap="flat" cmpd="sng">
              <a:solidFill>
                <a:srgbClr val="5E6C15"/>
              </a:solidFill>
              <a:prstDash val="solid"/>
              <a:round/>
              <a:headEnd type="none" w="sm" len="sm"/>
              <a:tailEnd type="none" w="sm" len="sm"/>
            </a:ln>
          </p:spPr>
        </p:cxnSp>
      </p:grpSp>
      <p:grpSp>
        <p:nvGrpSpPr>
          <p:cNvPr id="589" name="Google Shape;589;p64"/>
          <p:cNvGrpSpPr/>
          <p:nvPr/>
        </p:nvGrpSpPr>
        <p:grpSpPr>
          <a:xfrm>
            <a:off x="9261929" y="4450207"/>
            <a:ext cx="945084" cy="925287"/>
            <a:chOff x="8839200" y="4343399"/>
            <a:chExt cx="819207" cy="925287"/>
          </a:xfrm>
        </p:grpSpPr>
        <p:cxnSp>
          <p:nvCxnSpPr>
            <p:cNvPr id="590" name="Google Shape;590;p64"/>
            <p:cNvCxnSpPr/>
            <p:nvPr/>
          </p:nvCxnSpPr>
          <p:spPr>
            <a:xfrm flipH="1">
              <a:off x="9652965" y="4343399"/>
              <a:ext cx="5442" cy="910771"/>
            </a:xfrm>
            <a:prstGeom prst="straightConnector1">
              <a:avLst/>
            </a:prstGeom>
            <a:noFill/>
            <a:ln w="38100" cap="flat" cmpd="sng">
              <a:solidFill>
                <a:srgbClr val="FFC000"/>
              </a:solidFill>
              <a:prstDash val="solid"/>
              <a:round/>
              <a:headEnd type="none" w="sm" len="sm"/>
              <a:tailEnd type="none" w="sm" len="sm"/>
            </a:ln>
          </p:spPr>
        </p:cxnSp>
        <p:cxnSp>
          <p:nvCxnSpPr>
            <p:cNvPr id="591" name="Google Shape;591;p64"/>
            <p:cNvCxnSpPr/>
            <p:nvPr/>
          </p:nvCxnSpPr>
          <p:spPr>
            <a:xfrm>
              <a:off x="8839200" y="4343400"/>
              <a:ext cx="0" cy="910771"/>
            </a:xfrm>
            <a:prstGeom prst="straightConnector1">
              <a:avLst/>
            </a:prstGeom>
            <a:noFill/>
            <a:ln w="38100" cap="flat" cmpd="sng">
              <a:solidFill>
                <a:srgbClr val="FFC000"/>
              </a:solidFill>
              <a:prstDash val="solid"/>
              <a:round/>
              <a:headEnd type="none" w="sm" len="sm"/>
              <a:tailEnd type="none" w="sm" len="sm"/>
            </a:ln>
          </p:spPr>
        </p:cxnSp>
        <p:cxnSp>
          <p:nvCxnSpPr>
            <p:cNvPr id="592" name="Google Shape;592;p64"/>
            <p:cNvCxnSpPr/>
            <p:nvPr/>
          </p:nvCxnSpPr>
          <p:spPr>
            <a:xfrm rot="10800000" flipH="1">
              <a:off x="8839200" y="5254170"/>
              <a:ext cx="813765" cy="1"/>
            </a:xfrm>
            <a:prstGeom prst="straightConnector1">
              <a:avLst/>
            </a:prstGeom>
            <a:noFill/>
            <a:ln w="38100" cap="flat" cmpd="sng">
              <a:solidFill>
                <a:srgbClr val="FFC000"/>
              </a:solidFill>
              <a:prstDash val="solid"/>
              <a:round/>
              <a:headEnd type="none" w="sm" len="sm"/>
              <a:tailEnd type="none" w="sm" len="sm"/>
            </a:ln>
          </p:spPr>
        </p:cxnSp>
        <p:cxnSp>
          <p:nvCxnSpPr>
            <p:cNvPr id="593" name="Google Shape;593;p64"/>
            <p:cNvCxnSpPr/>
            <p:nvPr/>
          </p:nvCxnSpPr>
          <p:spPr>
            <a:xfrm>
              <a:off x="8839200" y="4347029"/>
              <a:ext cx="799975" cy="0"/>
            </a:xfrm>
            <a:prstGeom prst="straightConnector1">
              <a:avLst/>
            </a:prstGeom>
            <a:noFill/>
            <a:ln w="38100" cap="flat" cmpd="sng">
              <a:solidFill>
                <a:srgbClr val="FFC000"/>
              </a:solidFill>
              <a:prstDash val="solid"/>
              <a:round/>
              <a:headEnd type="none" w="sm" len="sm"/>
              <a:tailEnd type="none" w="sm" len="sm"/>
            </a:ln>
          </p:spPr>
        </p:cxnSp>
        <p:cxnSp>
          <p:nvCxnSpPr>
            <p:cNvPr id="594" name="Google Shape;594;p64"/>
            <p:cNvCxnSpPr/>
            <p:nvPr/>
          </p:nvCxnSpPr>
          <p:spPr>
            <a:xfrm>
              <a:off x="8846907" y="4798785"/>
              <a:ext cx="806058" cy="7258"/>
            </a:xfrm>
            <a:prstGeom prst="straightConnector1">
              <a:avLst/>
            </a:prstGeom>
            <a:noFill/>
            <a:ln w="38100" cap="flat" cmpd="sng">
              <a:solidFill>
                <a:srgbClr val="FFC000"/>
              </a:solidFill>
              <a:prstDash val="solid"/>
              <a:round/>
              <a:headEnd type="none" w="sm" len="sm"/>
              <a:tailEnd type="none" w="sm" len="sm"/>
            </a:ln>
          </p:spPr>
        </p:cxnSp>
        <p:cxnSp>
          <p:nvCxnSpPr>
            <p:cNvPr id="595" name="Google Shape;595;p64"/>
            <p:cNvCxnSpPr/>
            <p:nvPr/>
          </p:nvCxnSpPr>
          <p:spPr>
            <a:xfrm>
              <a:off x="9266456" y="4343400"/>
              <a:ext cx="0" cy="925286"/>
            </a:xfrm>
            <a:prstGeom prst="straightConnector1">
              <a:avLst/>
            </a:prstGeom>
            <a:noFill/>
            <a:ln w="38100" cap="flat" cmpd="sng">
              <a:solidFill>
                <a:srgbClr val="FFC000"/>
              </a:solidFill>
              <a:prstDash val="solid"/>
              <a:round/>
              <a:headEnd type="none" w="sm" len="sm"/>
              <a:tailEnd type="none" w="sm" len="sm"/>
            </a:ln>
          </p:spPr>
        </p:cxnSp>
      </p:grpSp>
      <p:grpSp>
        <p:nvGrpSpPr>
          <p:cNvPr id="596" name="Google Shape;596;p64"/>
          <p:cNvGrpSpPr/>
          <p:nvPr/>
        </p:nvGrpSpPr>
        <p:grpSpPr>
          <a:xfrm>
            <a:off x="10447799" y="4459273"/>
            <a:ext cx="932053" cy="930728"/>
            <a:chOff x="8839200" y="4343400"/>
            <a:chExt cx="807913" cy="930728"/>
          </a:xfrm>
        </p:grpSpPr>
        <p:cxnSp>
          <p:nvCxnSpPr>
            <p:cNvPr id="597" name="Google Shape;597;p64"/>
            <p:cNvCxnSpPr/>
            <p:nvPr/>
          </p:nvCxnSpPr>
          <p:spPr>
            <a:xfrm flipH="1">
              <a:off x="9641671" y="4363357"/>
              <a:ext cx="5442" cy="910771"/>
            </a:xfrm>
            <a:prstGeom prst="straightConnector1">
              <a:avLst/>
            </a:prstGeom>
            <a:noFill/>
            <a:ln w="38100" cap="flat" cmpd="sng">
              <a:solidFill>
                <a:srgbClr val="FFC000"/>
              </a:solidFill>
              <a:prstDash val="solid"/>
              <a:round/>
              <a:headEnd type="none" w="sm" len="sm"/>
              <a:tailEnd type="none" w="sm" len="sm"/>
            </a:ln>
          </p:spPr>
        </p:cxnSp>
        <p:cxnSp>
          <p:nvCxnSpPr>
            <p:cNvPr id="598" name="Google Shape;598;p64"/>
            <p:cNvCxnSpPr/>
            <p:nvPr/>
          </p:nvCxnSpPr>
          <p:spPr>
            <a:xfrm>
              <a:off x="8839200" y="4343400"/>
              <a:ext cx="0" cy="910771"/>
            </a:xfrm>
            <a:prstGeom prst="straightConnector1">
              <a:avLst/>
            </a:prstGeom>
            <a:noFill/>
            <a:ln w="38100" cap="flat" cmpd="sng">
              <a:solidFill>
                <a:srgbClr val="FFC000"/>
              </a:solidFill>
              <a:prstDash val="solid"/>
              <a:round/>
              <a:headEnd type="none" w="sm" len="sm"/>
              <a:tailEnd type="none" w="sm" len="sm"/>
            </a:ln>
          </p:spPr>
        </p:cxnSp>
        <p:cxnSp>
          <p:nvCxnSpPr>
            <p:cNvPr id="599" name="Google Shape;599;p64"/>
            <p:cNvCxnSpPr/>
            <p:nvPr/>
          </p:nvCxnSpPr>
          <p:spPr>
            <a:xfrm>
              <a:off x="8839200" y="5254171"/>
              <a:ext cx="788681" cy="0"/>
            </a:xfrm>
            <a:prstGeom prst="straightConnector1">
              <a:avLst/>
            </a:prstGeom>
            <a:noFill/>
            <a:ln w="38100" cap="flat" cmpd="sng">
              <a:solidFill>
                <a:srgbClr val="FFC000"/>
              </a:solidFill>
              <a:prstDash val="solid"/>
              <a:round/>
              <a:headEnd type="none" w="sm" len="sm"/>
              <a:tailEnd type="none" w="sm" len="sm"/>
            </a:ln>
          </p:spPr>
        </p:cxnSp>
        <p:cxnSp>
          <p:nvCxnSpPr>
            <p:cNvPr id="600" name="Google Shape;600;p64"/>
            <p:cNvCxnSpPr/>
            <p:nvPr/>
          </p:nvCxnSpPr>
          <p:spPr>
            <a:xfrm>
              <a:off x="8839200" y="4347029"/>
              <a:ext cx="794970" cy="5444"/>
            </a:xfrm>
            <a:prstGeom prst="straightConnector1">
              <a:avLst/>
            </a:prstGeom>
            <a:noFill/>
            <a:ln w="38100" cap="flat" cmpd="sng">
              <a:solidFill>
                <a:srgbClr val="FFC000"/>
              </a:solidFill>
              <a:prstDash val="solid"/>
              <a:round/>
              <a:headEnd type="none" w="sm" len="sm"/>
              <a:tailEnd type="none" w="sm" len="sm"/>
            </a:ln>
          </p:spPr>
        </p:cxnSp>
      </p:grpSp>
      <p:sp>
        <p:nvSpPr>
          <p:cNvPr id="601" name="Google Shape;601;p64"/>
          <p:cNvSpPr txBox="1"/>
          <p:nvPr/>
        </p:nvSpPr>
        <p:spPr>
          <a:xfrm>
            <a:off x="232913" y="43541"/>
            <a:ext cx="3846283" cy="151492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buClr>
                <a:schemeClr val="dk1"/>
              </a:buClr>
              <a:buSzPts val="1900"/>
            </a:pPr>
            <a:r>
              <a:rPr lang="en" sz="2533" b="1">
                <a:solidFill>
                  <a:schemeClr val="dk1"/>
                </a:solidFill>
                <a:latin typeface="Helvetica Neue"/>
                <a:ea typeface="Helvetica Neue"/>
                <a:cs typeface="Helvetica Neue"/>
                <a:sym typeface="Helvetica Neue"/>
              </a:rPr>
              <a:t>(2) Creating a New Grid</a:t>
            </a:r>
            <a:endParaRPr sz="1467"/>
          </a:p>
          <a:p>
            <a:pPr>
              <a:buClr>
                <a:schemeClr val="dk1"/>
              </a:buClr>
              <a:buSzPts val="1900"/>
            </a:pPr>
            <a:endParaRPr sz="2533">
              <a:solidFill>
                <a:schemeClr val="dk1"/>
              </a:solidFill>
              <a:latin typeface="Helvetica Neue"/>
              <a:ea typeface="Helvetica Neue"/>
              <a:cs typeface="Helvetica Neue"/>
              <a:sym typeface="Helvetica Neue"/>
            </a:endParaRPr>
          </a:p>
          <a:p>
            <a:pPr>
              <a:buClr>
                <a:schemeClr val="dk1"/>
              </a:buClr>
              <a:buSzPts val="1900"/>
            </a:pPr>
            <a:r>
              <a:rPr lang="en" sz="2533">
                <a:solidFill>
                  <a:schemeClr val="dk1"/>
                </a:solidFill>
                <a:latin typeface="Helvetica Neue"/>
                <a:ea typeface="Helvetica Neue"/>
                <a:cs typeface="Helvetica Neue"/>
                <a:sym typeface="Helvetica Neue"/>
              </a:rPr>
              <a:t>Refinement Types</a:t>
            </a:r>
            <a:endParaRPr sz="1467"/>
          </a:p>
        </p:txBody>
      </p:sp>
      <p:sp>
        <p:nvSpPr>
          <p:cNvPr id="195" name="TextBox 194">
            <a:extLst>
              <a:ext uri="{FF2B5EF4-FFF2-40B4-BE49-F238E27FC236}">
                <a16:creationId xmlns:a16="http://schemas.microsoft.com/office/drawing/2014/main" id="{F3E5482C-101E-3341-BD82-77549BB24083}"/>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5"/>
          <p:cNvSpPr/>
          <p:nvPr/>
        </p:nvSpPr>
        <p:spPr>
          <a:xfrm>
            <a:off x="174171" y="4352831"/>
            <a:ext cx="7331525" cy="1659707"/>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07" name="Google Shape;607;p65"/>
          <p:cNvSpPr/>
          <p:nvPr/>
        </p:nvSpPr>
        <p:spPr>
          <a:xfrm>
            <a:off x="6106920" y="3478888"/>
            <a:ext cx="1395152" cy="857257"/>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08" name="Google Shape;608;p65"/>
          <p:cNvSpPr/>
          <p:nvPr/>
        </p:nvSpPr>
        <p:spPr>
          <a:xfrm>
            <a:off x="6096001" y="2540910"/>
            <a:ext cx="5649695" cy="922553"/>
          </a:xfrm>
          <a:prstGeom prst="rect">
            <a:avLst/>
          </a:prstGeom>
          <a:solidFill>
            <a:srgbClr val="EFBEAF">
              <a:alpha val="63921"/>
            </a:srgb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09" name="Google Shape;609;p65"/>
          <p:cNvSpPr/>
          <p:nvPr/>
        </p:nvSpPr>
        <p:spPr>
          <a:xfrm>
            <a:off x="4263586" y="402771"/>
            <a:ext cx="7512951" cy="297543"/>
          </a:xfrm>
          <a:prstGeom prst="rect">
            <a:avLst/>
          </a:prstGeom>
          <a:solidFill>
            <a:schemeClr val="accent4">
              <a:alpha val="60000"/>
            </a:scheme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10" name="Google Shape;610;p65"/>
          <p:cNvSpPr/>
          <p:nvPr/>
        </p:nvSpPr>
        <p:spPr>
          <a:xfrm>
            <a:off x="174173" y="388257"/>
            <a:ext cx="4093023" cy="2085296"/>
          </a:xfrm>
          <a:prstGeom prst="rect">
            <a:avLst/>
          </a:prstGeom>
          <a:solidFill>
            <a:schemeClr val="accent4">
              <a:alpha val="60000"/>
            </a:schemeClr>
          </a:solid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611" name="Google Shape;611;p65"/>
          <p:cNvCxnSpPr/>
          <p:nvPr/>
        </p:nvCxnSpPr>
        <p:spPr>
          <a:xfrm rot="10800000" flipH="1">
            <a:off x="189589" y="2474127"/>
            <a:ext cx="4062187" cy="19951"/>
          </a:xfrm>
          <a:prstGeom prst="straightConnector1">
            <a:avLst/>
          </a:prstGeom>
          <a:noFill/>
          <a:ln w="12700" cap="flat" cmpd="sng">
            <a:solidFill>
              <a:schemeClr val="dk1"/>
            </a:solidFill>
            <a:prstDash val="solid"/>
            <a:round/>
            <a:headEnd type="none" w="sm" len="sm"/>
            <a:tailEnd type="none" w="sm" len="sm"/>
          </a:ln>
        </p:spPr>
      </p:cxnSp>
      <p:cxnSp>
        <p:nvCxnSpPr>
          <p:cNvPr id="612" name="Google Shape;612;p65"/>
          <p:cNvCxnSpPr/>
          <p:nvPr/>
        </p:nvCxnSpPr>
        <p:spPr>
          <a:xfrm>
            <a:off x="203201" y="4343400"/>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613" name="Google Shape;613;p65"/>
          <p:cNvCxnSpPr/>
          <p:nvPr/>
        </p:nvCxnSpPr>
        <p:spPr>
          <a:xfrm>
            <a:off x="203201" y="4829629"/>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614" name="Google Shape;614;p65"/>
          <p:cNvCxnSpPr/>
          <p:nvPr/>
        </p:nvCxnSpPr>
        <p:spPr>
          <a:xfrm>
            <a:off x="203201" y="5722259"/>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615" name="Google Shape;615;p65"/>
          <p:cNvCxnSpPr/>
          <p:nvPr/>
        </p:nvCxnSpPr>
        <p:spPr>
          <a:xfrm>
            <a:off x="203201" y="5268687"/>
            <a:ext cx="7402287" cy="0"/>
          </a:xfrm>
          <a:prstGeom prst="straightConnector1">
            <a:avLst/>
          </a:prstGeom>
          <a:noFill/>
          <a:ln w="12700" cap="flat" cmpd="sng">
            <a:solidFill>
              <a:schemeClr val="accent1"/>
            </a:solidFill>
            <a:prstDash val="solid"/>
            <a:round/>
            <a:headEnd type="none" w="sm" len="sm"/>
            <a:tailEnd type="none" w="sm" len="sm"/>
          </a:ln>
        </p:spPr>
      </p:cxnSp>
      <p:cxnSp>
        <p:nvCxnSpPr>
          <p:cNvPr id="616" name="Google Shape;616;p65"/>
          <p:cNvCxnSpPr/>
          <p:nvPr/>
        </p:nvCxnSpPr>
        <p:spPr>
          <a:xfrm rot="10800000" flipH="1">
            <a:off x="203201" y="685801"/>
            <a:ext cx="11640457" cy="18143"/>
          </a:xfrm>
          <a:prstGeom prst="straightConnector1">
            <a:avLst/>
          </a:prstGeom>
          <a:noFill/>
          <a:ln w="12700" cap="flat" cmpd="sng">
            <a:solidFill>
              <a:schemeClr val="dk1"/>
            </a:solidFill>
            <a:prstDash val="solid"/>
            <a:round/>
            <a:headEnd type="none" w="sm" len="sm"/>
            <a:tailEnd type="none" w="sm" len="sm"/>
          </a:ln>
        </p:spPr>
      </p:cxnSp>
      <p:cxnSp>
        <p:nvCxnSpPr>
          <p:cNvPr id="617" name="Google Shape;617;p65"/>
          <p:cNvCxnSpPr/>
          <p:nvPr/>
        </p:nvCxnSpPr>
        <p:spPr>
          <a:xfrm>
            <a:off x="203201" y="1625600"/>
            <a:ext cx="4060385" cy="0"/>
          </a:xfrm>
          <a:prstGeom prst="straightConnector1">
            <a:avLst/>
          </a:prstGeom>
          <a:noFill/>
          <a:ln w="12700" cap="flat" cmpd="sng">
            <a:solidFill>
              <a:schemeClr val="dk1"/>
            </a:solidFill>
            <a:prstDash val="solid"/>
            <a:round/>
            <a:headEnd type="none" w="sm" len="sm"/>
            <a:tailEnd type="none" w="sm" len="sm"/>
          </a:ln>
        </p:spPr>
      </p:cxnSp>
      <p:cxnSp>
        <p:nvCxnSpPr>
          <p:cNvPr id="618" name="Google Shape;618;p65"/>
          <p:cNvCxnSpPr/>
          <p:nvPr/>
        </p:nvCxnSpPr>
        <p:spPr>
          <a:xfrm rot="10800000">
            <a:off x="571500" y="362859"/>
            <a:ext cx="0" cy="2151741"/>
          </a:xfrm>
          <a:prstGeom prst="straightConnector1">
            <a:avLst/>
          </a:prstGeom>
          <a:noFill/>
          <a:ln w="12700" cap="flat" cmpd="sng">
            <a:solidFill>
              <a:schemeClr val="dk1"/>
            </a:solidFill>
            <a:prstDash val="solid"/>
            <a:round/>
            <a:headEnd type="none" w="sm" len="sm"/>
            <a:tailEnd type="none" w="sm" len="sm"/>
          </a:ln>
        </p:spPr>
      </p:cxnSp>
      <p:cxnSp>
        <p:nvCxnSpPr>
          <p:cNvPr id="619" name="Google Shape;619;p65"/>
          <p:cNvCxnSpPr/>
          <p:nvPr/>
        </p:nvCxnSpPr>
        <p:spPr>
          <a:xfrm rot="10800000">
            <a:off x="5181600" y="402772"/>
            <a:ext cx="0" cy="301171"/>
          </a:xfrm>
          <a:prstGeom prst="straightConnector1">
            <a:avLst/>
          </a:prstGeom>
          <a:noFill/>
          <a:ln w="12700" cap="flat" cmpd="sng">
            <a:solidFill>
              <a:schemeClr val="dk1"/>
            </a:solidFill>
            <a:prstDash val="solid"/>
            <a:round/>
            <a:headEnd type="none" w="sm" len="sm"/>
            <a:tailEnd type="none" w="sm" len="sm"/>
          </a:ln>
        </p:spPr>
      </p:cxnSp>
      <p:cxnSp>
        <p:nvCxnSpPr>
          <p:cNvPr id="620" name="Google Shape;620;p65"/>
          <p:cNvCxnSpPr/>
          <p:nvPr/>
        </p:nvCxnSpPr>
        <p:spPr>
          <a:xfrm rot="10800000">
            <a:off x="6093992" y="2545684"/>
            <a:ext cx="14515" cy="3501571"/>
          </a:xfrm>
          <a:prstGeom prst="straightConnector1">
            <a:avLst/>
          </a:prstGeom>
          <a:noFill/>
          <a:ln w="12700" cap="flat" cmpd="sng">
            <a:solidFill>
              <a:schemeClr val="accent1"/>
            </a:solidFill>
            <a:prstDash val="solid"/>
            <a:round/>
            <a:headEnd type="none" w="sm" len="sm"/>
            <a:tailEnd type="none" w="sm" len="sm"/>
          </a:ln>
        </p:spPr>
      </p:cxnSp>
      <p:cxnSp>
        <p:nvCxnSpPr>
          <p:cNvPr id="621" name="Google Shape;621;p65"/>
          <p:cNvCxnSpPr/>
          <p:nvPr/>
        </p:nvCxnSpPr>
        <p:spPr>
          <a:xfrm rot="10800000">
            <a:off x="7010400" y="381003"/>
            <a:ext cx="0" cy="322941"/>
          </a:xfrm>
          <a:prstGeom prst="straightConnector1">
            <a:avLst/>
          </a:prstGeom>
          <a:noFill/>
          <a:ln w="12700" cap="flat" cmpd="sng">
            <a:solidFill>
              <a:schemeClr val="dk1"/>
            </a:solidFill>
            <a:prstDash val="solid"/>
            <a:round/>
            <a:headEnd type="none" w="sm" len="sm"/>
            <a:tailEnd type="none" w="sm" len="sm"/>
          </a:ln>
        </p:spPr>
      </p:cxnSp>
      <p:cxnSp>
        <p:nvCxnSpPr>
          <p:cNvPr id="622" name="Google Shape;622;p65"/>
          <p:cNvCxnSpPr/>
          <p:nvPr/>
        </p:nvCxnSpPr>
        <p:spPr>
          <a:xfrm rot="10800000">
            <a:off x="7924800" y="381003"/>
            <a:ext cx="0" cy="322941"/>
          </a:xfrm>
          <a:prstGeom prst="straightConnector1">
            <a:avLst/>
          </a:prstGeom>
          <a:noFill/>
          <a:ln w="12700" cap="flat" cmpd="sng">
            <a:solidFill>
              <a:schemeClr val="dk1"/>
            </a:solidFill>
            <a:prstDash val="solid"/>
            <a:round/>
            <a:headEnd type="none" w="sm" len="sm"/>
            <a:tailEnd type="none" w="sm" len="sm"/>
          </a:ln>
        </p:spPr>
      </p:cxnSp>
      <p:cxnSp>
        <p:nvCxnSpPr>
          <p:cNvPr id="623" name="Google Shape;623;p65"/>
          <p:cNvCxnSpPr/>
          <p:nvPr/>
        </p:nvCxnSpPr>
        <p:spPr>
          <a:xfrm rot="10800000">
            <a:off x="1072243"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24" name="Google Shape;624;p65"/>
          <p:cNvCxnSpPr/>
          <p:nvPr/>
        </p:nvCxnSpPr>
        <p:spPr>
          <a:xfrm rot="10800000">
            <a:off x="1485900" y="381002"/>
            <a:ext cx="0" cy="2133599"/>
          </a:xfrm>
          <a:prstGeom prst="straightConnector1">
            <a:avLst/>
          </a:prstGeom>
          <a:noFill/>
          <a:ln w="12700" cap="flat" cmpd="sng">
            <a:solidFill>
              <a:schemeClr val="dk1"/>
            </a:solidFill>
            <a:prstDash val="solid"/>
            <a:round/>
            <a:headEnd type="none" w="sm" len="sm"/>
            <a:tailEnd type="none" w="sm" len="sm"/>
          </a:ln>
        </p:spPr>
      </p:cxnSp>
      <p:cxnSp>
        <p:nvCxnSpPr>
          <p:cNvPr id="625" name="Google Shape;625;p65"/>
          <p:cNvCxnSpPr/>
          <p:nvPr/>
        </p:nvCxnSpPr>
        <p:spPr>
          <a:xfrm rot="10800000">
            <a:off x="8855526" y="376464"/>
            <a:ext cx="1" cy="327481"/>
          </a:xfrm>
          <a:prstGeom prst="straightConnector1">
            <a:avLst/>
          </a:prstGeom>
          <a:noFill/>
          <a:ln w="12700" cap="flat" cmpd="sng">
            <a:solidFill>
              <a:schemeClr val="dk1"/>
            </a:solidFill>
            <a:prstDash val="solid"/>
            <a:round/>
            <a:headEnd type="none" w="sm" len="sm"/>
            <a:tailEnd type="none" w="sm" len="sm"/>
          </a:ln>
        </p:spPr>
      </p:cxnSp>
      <p:cxnSp>
        <p:nvCxnSpPr>
          <p:cNvPr id="626" name="Google Shape;626;p65"/>
          <p:cNvCxnSpPr/>
          <p:nvPr/>
        </p:nvCxnSpPr>
        <p:spPr>
          <a:xfrm rot="10800000">
            <a:off x="1964872"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27" name="Google Shape;627;p65"/>
          <p:cNvCxnSpPr/>
          <p:nvPr/>
        </p:nvCxnSpPr>
        <p:spPr>
          <a:xfrm rot="10800000">
            <a:off x="46863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28" name="Google Shape;628;p65"/>
          <p:cNvCxnSpPr/>
          <p:nvPr/>
        </p:nvCxnSpPr>
        <p:spPr>
          <a:xfrm rot="10800000">
            <a:off x="38227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29" name="Google Shape;629;p65"/>
          <p:cNvCxnSpPr/>
          <p:nvPr/>
        </p:nvCxnSpPr>
        <p:spPr>
          <a:xfrm rot="10800000">
            <a:off x="2930072"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30" name="Google Shape;630;p65"/>
          <p:cNvCxnSpPr/>
          <p:nvPr/>
        </p:nvCxnSpPr>
        <p:spPr>
          <a:xfrm rot="10800000">
            <a:off x="2438400" y="402773"/>
            <a:ext cx="0" cy="2091879"/>
          </a:xfrm>
          <a:prstGeom prst="straightConnector1">
            <a:avLst/>
          </a:prstGeom>
          <a:noFill/>
          <a:ln w="12700" cap="flat" cmpd="sng">
            <a:solidFill>
              <a:schemeClr val="dk1"/>
            </a:solidFill>
            <a:prstDash val="solid"/>
            <a:round/>
            <a:headEnd type="none" w="sm" len="sm"/>
            <a:tailEnd type="none" w="sm" len="sm"/>
          </a:ln>
        </p:spPr>
      </p:cxnSp>
      <p:cxnSp>
        <p:nvCxnSpPr>
          <p:cNvPr id="631" name="Google Shape;631;p65"/>
          <p:cNvCxnSpPr/>
          <p:nvPr/>
        </p:nvCxnSpPr>
        <p:spPr>
          <a:xfrm rot="10800000" flipH="1">
            <a:off x="4263586" y="402773"/>
            <a:ext cx="1801" cy="2091879"/>
          </a:xfrm>
          <a:prstGeom prst="straightConnector1">
            <a:avLst/>
          </a:prstGeom>
          <a:noFill/>
          <a:ln w="12700" cap="flat" cmpd="sng">
            <a:solidFill>
              <a:schemeClr val="dk1"/>
            </a:solidFill>
            <a:prstDash val="solid"/>
            <a:round/>
            <a:headEnd type="none" w="sm" len="sm"/>
            <a:tailEnd type="none" w="sm" len="sm"/>
          </a:ln>
        </p:spPr>
      </p:cxnSp>
      <p:cxnSp>
        <p:nvCxnSpPr>
          <p:cNvPr id="632" name="Google Shape;632;p65"/>
          <p:cNvCxnSpPr/>
          <p:nvPr/>
        </p:nvCxnSpPr>
        <p:spPr>
          <a:xfrm rot="10800000">
            <a:off x="3352800" y="381001"/>
            <a:ext cx="0" cy="2113648"/>
          </a:xfrm>
          <a:prstGeom prst="straightConnector1">
            <a:avLst/>
          </a:prstGeom>
          <a:noFill/>
          <a:ln w="12700" cap="flat" cmpd="sng">
            <a:solidFill>
              <a:schemeClr val="dk1"/>
            </a:solidFill>
            <a:prstDash val="solid"/>
            <a:round/>
            <a:headEnd type="none" w="sm" len="sm"/>
            <a:tailEnd type="none" w="sm" len="sm"/>
          </a:ln>
        </p:spPr>
      </p:cxnSp>
      <p:cxnSp>
        <p:nvCxnSpPr>
          <p:cNvPr id="633" name="Google Shape;633;p65"/>
          <p:cNvCxnSpPr/>
          <p:nvPr/>
        </p:nvCxnSpPr>
        <p:spPr>
          <a:xfrm rot="10800000">
            <a:off x="5651499"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34" name="Google Shape;634;p65"/>
          <p:cNvCxnSpPr/>
          <p:nvPr/>
        </p:nvCxnSpPr>
        <p:spPr>
          <a:xfrm rot="10800000">
            <a:off x="6580415" y="2514600"/>
            <a:ext cx="0" cy="3519715"/>
          </a:xfrm>
          <a:prstGeom prst="straightConnector1">
            <a:avLst/>
          </a:prstGeom>
          <a:noFill/>
          <a:ln w="12700" cap="flat" cmpd="sng">
            <a:solidFill>
              <a:schemeClr val="accent1"/>
            </a:solidFill>
            <a:prstDash val="solid"/>
            <a:round/>
            <a:headEnd type="none" w="sm" len="sm"/>
            <a:tailEnd type="none" w="sm" len="sm"/>
          </a:ln>
        </p:spPr>
      </p:cxnSp>
      <p:cxnSp>
        <p:nvCxnSpPr>
          <p:cNvPr id="635" name="Google Shape;635;p65"/>
          <p:cNvCxnSpPr/>
          <p:nvPr/>
        </p:nvCxnSpPr>
        <p:spPr>
          <a:xfrm rot="10800000">
            <a:off x="7487557" y="2514600"/>
            <a:ext cx="0" cy="3519715"/>
          </a:xfrm>
          <a:prstGeom prst="straightConnector1">
            <a:avLst/>
          </a:prstGeom>
          <a:noFill/>
          <a:ln w="12700" cap="flat" cmpd="sng">
            <a:solidFill>
              <a:schemeClr val="accent1"/>
            </a:solidFill>
            <a:prstDash val="solid"/>
            <a:round/>
            <a:headEnd type="none" w="sm" len="sm"/>
            <a:tailEnd type="none" w="sm" len="sm"/>
          </a:ln>
        </p:spPr>
      </p:cxnSp>
      <p:cxnSp>
        <p:nvCxnSpPr>
          <p:cNvPr id="636" name="Google Shape;636;p65"/>
          <p:cNvCxnSpPr/>
          <p:nvPr/>
        </p:nvCxnSpPr>
        <p:spPr>
          <a:xfrm rot="10800000">
            <a:off x="8423728" y="2514601"/>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37" name="Google Shape;637;p65"/>
          <p:cNvCxnSpPr/>
          <p:nvPr/>
        </p:nvCxnSpPr>
        <p:spPr>
          <a:xfrm rot="10800000">
            <a:off x="5181600" y="4321632"/>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38" name="Google Shape;638;p65"/>
          <p:cNvCxnSpPr/>
          <p:nvPr/>
        </p:nvCxnSpPr>
        <p:spPr>
          <a:xfrm rot="10800000">
            <a:off x="4265387" y="4321632"/>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39" name="Google Shape;639;p65"/>
          <p:cNvCxnSpPr/>
          <p:nvPr/>
        </p:nvCxnSpPr>
        <p:spPr>
          <a:xfrm rot="10800000">
            <a:off x="5715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40" name="Google Shape;640;p65"/>
          <p:cNvCxnSpPr/>
          <p:nvPr/>
        </p:nvCxnSpPr>
        <p:spPr>
          <a:xfrm rot="10800000">
            <a:off x="33528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41" name="Google Shape;641;p65"/>
          <p:cNvCxnSpPr/>
          <p:nvPr/>
        </p:nvCxnSpPr>
        <p:spPr>
          <a:xfrm rot="10800000">
            <a:off x="2451099" y="4336145"/>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42" name="Google Shape;642;p65"/>
          <p:cNvCxnSpPr/>
          <p:nvPr/>
        </p:nvCxnSpPr>
        <p:spPr>
          <a:xfrm rot="10800000">
            <a:off x="1485900" y="4343401"/>
            <a:ext cx="0" cy="1690913"/>
          </a:xfrm>
          <a:prstGeom prst="straightConnector1">
            <a:avLst/>
          </a:prstGeom>
          <a:noFill/>
          <a:ln w="12700" cap="flat" cmpd="sng">
            <a:solidFill>
              <a:schemeClr val="accent1"/>
            </a:solidFill>
            <a:prstDash val="solid"/>
            <a:round/>
            <a:headEnd type="none" w="sm" len="sm"/>
            <a:tailEnd type="none" w="sm" len="sm"/>
          </a:ln>
        </p:spPr>
      </p:cxnSp>
      <p:cxnSp>
        <p:nvCxnSpPr>
          <p:cNvPr id="643" name="Google Shape;643;p65"/>
          <p:cNvCxnSpPr/>
          <p:nvPr/>
        </p:nvCxnSpPr>
        <p:spPr>
          <a:xfrm>
            <a:off x="6110515" y="2514600"/>
            <a:ext cx="5733143" cy="0"/>
          </a:xfrm>
          <a:prstGeom prst="straightConnector1">
            <a:avLst/>
          </a:prstGeom>
          <a:noFill/>
          <a:ln w="12700" cap="flat" cmpd="sng">
            <a:solidFill>
              <a:schemeClr val="accent1"/>
            </a:solidFill>
            <a:prstDash val="solid"/>
            <a:round/>
            <a:headEnd type="none" w="sm" len="sm"/>
            <a:tailEnd type="none" w="sm" len="sm"/>
          </a:ln>
        </p:spPr>
      </p:cxnSp>
      <p:cxnSp>
        <p:nvCxnSpPr>
          <p:cNvPr id="644" name="Google Shape;644;p65"/>
          <p:cNvCxnSpPr/>
          <p:nvPr/>
        </p:nvCxnSpPr>
        <p:spPr>
          <a:xfrm>
            <a:off x="6110515" y="3429001"/>
            <a:ext cx="5733143" cy="10887"/>
          </a:xfrm>
          <a:prstGeom prst="straightConnector1">
            <a:avLst/>
          </a:prstGeom>
          <a:noFill/>
          <a:ln w="12700" cap="flat" cmpd="sng">
            <a:solidFill>
              <a:schemeClr val="accent1"/>
            </a:solidFill>
            <a:prstDash val="solid"/>
            <a:round/>
            <a:headEnd type="none" w="sm" len="sm"/>
            <a:tailEnd type="none" w="sm" len="sm"/>
          </a:ln>
        </p:spPr>
      </p:cxnSp>
      <p:cxnSp>
        <p:nvCxnSpPr>
          <p:cNvPr id="645" name="Google Shape;645;p65"/>
          <p:cNvCxnSpPr/>
          <p:nvPr/>
        </p:nvCxnSpPr>
        <p:spPr>
          <a:xfrm>
            <a:off x="6110515" y="2986315"/>
            <a:ext cx="5733143" cy="0"/>
          </a:xfrm>
          <a:prstGeom prst="straightConnector1">
            <a:avLst/>
          </a:prstGeom>
          <a:noFill/>
          <a:ln w="12700" cap="flat" cmpd="sng">
            <a:solidFill>
              <a:schemeClr val="accent1"/>
            </a:solidFill>
            <a:prstDash val="solid"/>
            <a:round/>
            <a:headEnd type="none" w="sm" len="sm"/>
            <a:tailEnd type="none" w="sm" len="sm"/>
          </a:ln>
        </p:spPr>
      </p:cxnSp>
      <p:cxnSp>
        <p:nvCxnSpPr>
          <p:cNvPr id="646" name="Google Shape;646;p65"/>
          <p:cNvCxnSpPr/>
          <p:nvPr/>
        </p:nvCxnSpPr>
        <p:spPr>
          <a:xfrm>
            <a:off x="6096000" y="3878944"/>
            <a:ext cx="1509485" cy="0"/>
          </a:xfrm>
          <a:prstGeom prst="straightConnector1">
            <a:avLst/>
          </a:prstGeom>
          <a:noFill/>
          <a:ln w="12700" cap="flat" cmpd="sng">
            <a:solidFill>
              <a:schemeClr val="accent1"/>
            </a:solidFill>
            <a:prstDash val="solid"/>
            <a:round/>
            <a:headEnd type="none" w="sm" len="sm"/>
            <a:tailEnd type="none" w="sm" len="sm"/>
          </a:ln>
        </p:spPr>
      </p:cxnSp>
      <p:cxnSp>
        <p:nvCxnSpPr>
          <p:cNvPr id="647" name="Google Shape;647;p65"/>
          <p:cNvCxnSpPr/>
          <p:nvPr/>
        </p:nvCxnSpPr>
        <p:spPr>
          <a:xfrm rot="10800000">
            <a:off x="6096000" y="355603"/>
            <a:ext cx="0" cy="348340"/>
          </a:xfrm>
          <a:prstGeom prst="straightConnector1">
            <a:avLst/>
          </a:prstGeom>
          <a:noFill/>
          <a:ln w="12700" cap="flat" cmpd="sng">
            <a:solidFill>
              <a:schemeClr val="dk1"/>
            </a:solidFill>
            <a:prstDash val="solid"/>
            <a:round/>
            <a:headEnd type="none" w="sm" len="sm"/>
            <a:tailEnd type="none" w="sm" len="sm"/>
          </a:ln>
        </p:spPr>
      </p:cxnSp>
      <p:cxnSp>
        <p:nvCxnSpPr>
          <p:cNvPr id="648" name="Google Shape;648;p65"/>
          <p:cNvCxnSpPr/>
          <p:nvPr/>
        </p:nvCxnSpPr>
        <p:spPr>
          <a:xfrm rot="10800000">
            <a:off x="9753600" y="355603"/>
            <a:ext cx="5443" cy="348341"/>
          </a:xfrm>
          <a:prstGeom prst="straightConnector1">
            <a:avLst/>
          </a:prstGeom>
          <a:noFill/>
          <a:ln w="12700" cap="flat" cmpd="sng">
            <a:solidFill>
              <a:schemeClr val="dk1"/>
            </a:solidFill>
            <a:prstDash val="solid"/>
            <a:round/>
            <a:headEnd type="none" w="sm" len="sm"/>
            <a:tailEnd type="none" w="sm" len="sm"/>
          </a:ln>
        </p:spPr>
      </p:cxnSp>
      <p:cxnSp>
        <p:nvCxnSpPr>
          <p:cNvPr id="649" name="Google Shape;649;p65"/>
          <p:cNvCxnSpPr/>
          <p:nvPr/>
        </p:nvCxnSpPr>
        <p:spPr>
          <a:xfrm rot="10800000">
            <a:off x="10698843" y="381003"/>
            <a:ext cx="0" cy="322941"/>
          </a:xfrm>
          <a:prstGeom prst="straightConnector1">
            <a:avLst/>
          </a:prstGeom>
          <a:noFill/>
          <a:ln w="12700" cap="flat" cmpd="sng">
            <a:solidFill>
              <a:schemeClr val="dk1"/>
            </a:solidFill>
            <a:prstDash val="solid"/>
            <a:round/>
            <a:headEnd type="none" w="sm" len="sm"/>
            <a:tailEnd type="none" w="sm" len="sm"/>
          </a:ln>
        </p:spPr>
      </p:cxnSp>
      <p:cxnSp>
        <p:nvCxnSpPr>
          <p:cNvPr id="650" name="Google Shape;650;p65"/>
          <p:cNvCxnSpPr/>
          <p:nvPr/>
        </p:nvCxnSpPr>
        <p:spPr>
          <a:xfrm rot="10800000">
            <a:off x="11620500" y="381003"/>
            <a:ext cx="0" cy="322941"/>
          </a:xfrm>
          <a:prstGeom prst="straightConnector1">
            <a:avLst/>
          </a:prstGeom>
          <a:noFill/>
          <a:ln w="12700" cap="flat" cmpd="sng">
            <a:solidFill>
              <a:schemeClr val="dk1"/>
            </a:solidFill>
            <a:prstDash val="solid"/>
            <a:round/>
            <a:headEnd type="none" w="sm" len="sm"/>
            <a:tailEnd type="none" w="sm" len="sm"/>
          </a:ln>
        </p:spPr>
      </p:cxnSp>
      <p:cxnSp>
        <p:nvCxnSpPr>
          <p:cNvPr id="651" name="Google Shape;651;p65"/>
          <p:cNvCxnSpPr/>
          <p:nvPr/>
        </p:nvCxnSpPr>
        <p:spPr>
          <a:xfrm rot="10800000">
            <a:off x="10230756"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2" name="Google Shape;652;p65"/>
          <p:cNvCxnSpPr/>
          <p:nvPr/>
        </p:nvCxnSpPr>
        <p:spPr>
          <a:xfrm rot="10800000">
            <a:off x="11152413"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3" name="Google Shape;653;p65"/>
          <p:cNvCxnSpPr/>
          <p:nvPr/>
        </p:nvCxnSpPr>
        <p:spPr>
          <a:xfrm rot="10800000">
            <a:off x="7010400" y="2525487"/>
            <a:ext cx="0" cy="3501571"/>
          </a:xfrm>
          <a:prstGeom prst="straightConnector1">
            <a:avLst/>
          </a:prstGeom>
          <a:noFill/>
          <a:ln w="12700" cap="flat" cmpd="sng">
            <a:solidFill>
              <a:schemeClr val="accent1"/>
            </a:solidFill>
            <a:prstDash val="solid"/>
            <a:round/>
            <a:headEnd type="none" w="sm" len="sm"/>
            <a:tailEnd type="none" w="sm" len="sm"/>
          </a:ln>
        </p:spPr>
      </p:cxnSp>
      <p:cxnSp>
        <p:nvCxnSpPr>
          <p:cNvPr id="654" name="Google Shape;654;p65"/>
          <p:cNvCxnSpPr/>
          <p:nvPr/>
        </p:nvCxnSpPr>
        <p:spPr>
          <a:xfrm rot="10800000">
            <a:off x="9309099"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5" name="Google Shape;655;p65"/>
          <p:cNvCxnSpPr/>
          <p:nvPr/>
        </p:nvCxnSpPr>
        <p:spPr>
          <a:xfrm rot="10800000">
            <a:off x="7922985"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6" name="Google Shape;656;p65"/>
          <p:cNvCxnSpPr/>
          <p:nvPr/>
        </p:nvCxnSpPr>
        <p:spPr>
          <a:xfrm rot="10800000">
            <a:off x="9759043"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7" name="Google Shape;657;p65"/>
          <p:cNvCxnSpPr/>
          <p:nvPr/>
        </p:nvCxnSpPr>
        <p:spPr>
          <a:xfrm rot="10800000">
            <a:off x="10718799" y="2514601"/>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8" name="Google Shape;658;p65"/>
          <p:cNvCxnSpPr/>
          <p:nvPr/>
        </p:nvCxnSpPr>
        <p:spPr>
          <a:xfrm rot="10800000">
            <a:off x="11640457" y="2525488"/>
            <a:ext cx="0" cy="1099457"/>
          </a:xfrm>
          <a:prstGeom prst="straightConnector1">
            <a:avLst/>
          </a:prstGeom>
          <a:noFill/>
          <a:ln w="12700" cap="flat" cmpd="sng">
            <a:solidFill>
              <a:schemeClr val="accent1"/>
            </a:solidFill>
            <a:prstDash val="solid"/>
            <a:round/>
            <a:headEnd type="none" w="sm" len="sm"/>
            <a:tailEnd type="none" w="sm" len="sm"/>
          </a:ln>
        </p:spPr>
      </p:cxnSp>
      <p:cxnSp>
        <p:nvCxnSpPr>
          <p:cNvPr id="659" name="Google Shape;659;p65"/>
          <p:cNvCxnSpPr/>
          <p:nvPr/>
        </p:nvCxnSpPr>
        <p:spPr>
          <a:xfrm rot="10800000">
            <a:off x="8839200" y="2525488"/>
            <a:ext cx="0" cy="1099457"/>
          </a:xfrm>
          <a:prstGeom prst="straightConnector1">
            <a:avLst/>
          </a:prstGeom>
          <a:noFill/>
          <a:ln w="12700" cap="flat" cmpd="sng">
            <a:solidFill>
              <a:schemeClr val="accent1"/>
            </a:solidFill>
            <a:prstDash val="solid"/>
            <a:round/>
            <a:headEnd type="none" w="sm" len="sm"/>
            <a:tailEnd type="none" w="sm" len="sm"/>
          </a:ln>
        </p:spPr>
      </p:cxnSp>
      <p:sp>
        <p:nvSpPr>
          <p:cNvPr id="660" name="Google Shape;660;p65"/>
          <p:cNvSpPr txBox="1"/>
          <p:nvPr/>
        </p:nvSpPr>
        <p:spPr>
          <a:xfrm>
            <a:off x="6189851" y="2681314"/>
            <a:ext cx="5987636" cy="3334847"/>
          </a:xfrm>
          <a:prstGeom prst="rect">
            <a:avLst/>
          </a:prstGeom>
          <a:solidFill>
            <a:srgbClr val="EBEBEB"/>
          </a:solidFill>
          <a:ln w="41275" cap="flat" cmpd="sng">
            <a:solidFill>
              <a:srgbClr val="08162E"/>
            </a:solidFill>
            <a:prstDash val="solid"/>
            <a:round/>
            <a:headEnd type="none" w="sm" len="sm"/>
            <a:tailEnd type="none" w="sm" len="sm"/>
          </a:ln>
        </p:spPr>
        <p:txBody>
          <a:bodyPr spcFirstLastPara="1" wrap="square" lIns="91433" tIns="45700" rIns="91433" bIns="45700" anchor="t" anchorCtr="0">
            <a:spAutoFit/>
          </a:bodyPr>
          <a:lstStyle/>
          <a:p>
            <a:r>
              <a:rPr lang="en" sz="2400" b="1">
                <a:solidFill>
                  <a:srgbClr val="363636"/>
                </a:solidFill>
                <a:latin typeface="Arial"/>
                <a:ea typeface="Arial"/>
                <a:cs typeface="Arial"/>
                <a:sym typeface="Arial"/>
              </a:rPr>
              <a:t>LOWCONN</a:t>
            </a:r>
            <a:r>
              <a:rPr lang="en" sz="1867">
                <a:solidFill>
                  <a:srgbClr val="363636"/>
                </a:solidFill>
                <a:latin typeface="Arial"/>
                <a:ea typeface="Arial"/>
                <a:cs typeface="Arial"/>
                <a:sym typeface="Arial"/>
              </a:rPr>
              <a:t>: Uses a set of templates that span 2x2 elements of the lower resolution grid to transition to a higher resolution</a:t>
            </a:r>
            <a:endParaRPr sz="1467"/>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a:p>
            <a:endParaRPr sz="1867">
              <a:solidFill>
                <a:schemeClr val="dk1"/>
              </a:solidFill>
              <a:latin typeface="Arial"/>
              <a:ea typeface="Arial"/>
              <a:cs typeface="Arial"/>
              <a:sym typeface="Arial"/>
            </a:endParaRPr>
          </a:p>
        </p:txBody>
      </p:sp>
      <p:grpSp>
        <p:nvGrpSpPr>
          <p:cNvPr id="661" name="Google Shape;661;p65"/>
          <p:cNvGrpSpPr/>
          <p:nvPr/>
        </p:nvGrpSpPr>
        <p:grpSpPr>
          <a:xfrm>
            <a:off x="7947878" y="693507"/>
            <a:ext cx="1810199" cy="1849675"/>
            <a:chOff x="2436588" y="2508243"/>
            <a:chExt cx="1810199" cy="1849675"/>
          </a:xfrm>
        </p:grpSpPr>
        <p:cxnSp>
          <p:nvCxnSpPr>
            <p:cNvPr id="662" name="Google Shape;662;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663" name="Google Shape;663;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664" name="Google Shape;664;p65"/>
            <p:cNvGrpSpPr/>
            <p:nvPr/>
          </p:nvGrpSpPr>
          <p:grpSpPr>
            <a:xfrm>
              <a:off x="2436588" y="2508243"/>
              <a:ext cx="1810199" cy="1849675"/>
              <a:chOff x="2451099" y="2508243"/>
              <a:chExt cx="1810199" cy="1849675"/>
            </a:xfrm>
          </p:grpSpPr>
          <p:cxnSp>
            <p:nvCxnSpPr>
              <p:cNvPr id="665" name="Google Shape;665;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666" name="Google Shape;666;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667" name="Google Shape;667;p65"/>
              <p:cNvCxnSpPr/>
              <p:nvPr/>
            </p:nvCxnSpPr>
            <p:spPr>
              <a:xfrm rot="10800000" flipH="1">
                <a:off x="2874737" y="2982687"/>
                <a:ext cx="1376160" cy="1021204"/>
              </a:xfrm>
              <a:prstGeom prst="straightConnector1">
                <a:avLst/>
              </a:prstGeom>
              <a:noFill/>
              <a:ln w="38100" cap="flat" cmpd="sng">
                <a:solidFill>
                  <a:srgbClr val="C00000"/>
                </a:solidFill>
                <a:prstDash val="solid"/>
                <a:round/>
                <a:headEnd type="none" w="sm" len="sm"/>
                <a:tailEnd type="none" w="sm" len="sm"/>
              </a:ln>
            </p:spPr>
          </p:cxnSp>
          <p:cxnSp>
            <p:nvCxnSpPr>
              <p:cNvPr id="668" name="Google Shape;668;p65"/>
              <p:cNvCxnSpPr/>
              <p:nvPr/>
            </p:nvCxnSpPr>
            <p:spPr>
              <a:xfrm>
                <a:off x="2473779" y="2529115"/>
                <a:ext cx="1787519" cy="0"/>
              </a:xfrm>
              <a:prstGeom prst="straightConnector1">
                <a:avLst/>
              </a:prstGeom>
              <a:noFill/>
              <a:ln w="38100" cap="flat" cmpd="sng">
                <a:solidFill>
                  <a:srgbClr val="C00000"/>
                </a:solidFill>
                <a:prstDash val="solid"/>
                <a:round/>
                <a:headEnd type="none" w="sm" len="sm"/>
                <a:tailEnd type="none" w="sm" len="sm"/>
              </a:ln>
            </p:spPr>
          </p:cxnSp>
          <p:cxnSp>
            <p:nvCxnSpPr>
              <p:cNvPr id="669" name="Google Shape;669;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670" name="Google Shape;670;p65"/>
              <p:cNvCxnSpPr/>
              <p:nvPr/>
            </p:nvCxnSpPr>
            <p:spPr>
              <a:xfrm>
                <a:off x="4249071" y="2508243"/>
                <a:ext cx="0" cy="495314"/>
              </a:xfrm>
              <a:prstGeom prst="straightConnector1">
                <a:avLst/>
              </a:prstGeom>
              <a:noFill/>
              <a:ln w="38100" cap="flat" cmpd="sng">
                <a:solidFill>
                  <a:srgbClr val="C00000"/>
                </a:solidFill>
                <a:prstDash val="solid"/>
                <a:round/>
                <a:headEnd type="none" w="sm" len="sm"/>
                <a:tailEnd type="none" w="sm" len="sm"/>
              </a:ln>
            </p:spPr>
          </p:cxnSp>
          <p:cxnSp>
            <p:nvCxnSpPr>
              <p:cNvPr id="671" name="Google Shape;671;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672" name="Google Shape;672;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673" name="Google Shape;673;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674" name="Google Shape;674;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675" name="Google Shape;675;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676" name="Google Shape;676;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677" name="Google Shape;677;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678" name="Google Shape;678;p65"/>
          <p:cNvGrpSpPr/>
          <p:nvPr/>
        </p:nvGrpSpPr>
        <p:grpSpPr>
          <a:xfrm>
            <a:off x="620666" y="2516413"/>
            <a:ext cx="1810199" cy="1849675"/>
            <a:chOff x="2436588" y="2508243"/>
            <a:chExt cx="1810199" cy="1849675"/>
          </a:xfrm>
        </p:grpSpPr>
        <p:cxnSp>
          <p:nvCxnSpPr>
            <p:cNvPr id="679" name="Google Shape;679;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680" name="Google Shape;680;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681" name="Google Shape;681;p65"/>
            <p:cNvGrpSpPr/>
            <p:nvPr/>
          </p:nvGrpSpPr>
          <p:grpSpPr>
            <a:xfrm>
              <a:off x="2436588" y="2508243"/>
              <a:ext cx="1810199" cy="1849675"/>
              <a:chOff x="2451099" y="2508243"/>
              <a:chExt cx="1810199" cy="1849675"/>
            </a:xfrm>
          </p:grpSpPr>
          <p:cxnSp>
            <p:nvCxnSpPr>
              <p:cNvPr id="682" name="Google Shape;682;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683" name="Google Shape;683;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684" name="Google Shape;684;p65"/>
              <p:cNvCxnSpPr/>
              <p:nvPr/>
            </p:nvCxnSpPr>
            <p:spPr>
              <a:xfrm rot="10800000" flipH="1">
                <a:off x="2874737" y="2982687"/>
                <a:ext cx="1376160" cy="1021204"/>
              </a:xfrm>
              <a:prstGeom prst="straightConnector1">
                <a:avLst/>
              </a:prstGeom>
              <a:noFill/>
              <a:ln w="38100" cap="flat" cmpd="sng">
                <a:solidFill>
                  <a:srgbClr val="C00000"/>
                </a:solidFill>
                <a:prstDash val="solid"/>
                <a:round/>
                <a:headEnd type="none" w="sm" len="sm"/>
                <a:tailEnd type="none" w="sm" len="sm"/>
              </a:ln>
            </p:spPr>
          </p:cxnSp>
          <p:cxnSp>
            <p:nvCxnSpPr>
              <p:cNvPr id="685" name="Google Shape;685;p65"/>
              <p:cNvCxnSpPr/>
              <p:nvPr/>
            </p:nvCxnSpPr>
            <p:spPr>
              <a:xfrm>
                <a:off x="2473779" y="2529115"/>
                <a:ext cx="1787519" cy="0"/>
              </a:xfrm>
              <a:prstGeom prst="straightConnector1">
                <a:avLst/>
              </a:prstGeom>
              <a:noFill/>
              <a:ln w="38100" cap="flat" cmpd="sng">
                <a:solidFill>
                  <a:srgbClr val="C00000"/>
                </a:solidFill>
                <a:prstDash val="solid"/>
                <a:round/>
                <a:headEnd type="none" w="sm" len="sm"/>
                <a:tailEnd type="none" w="sm" len="sm"/>
              </a:ln>
            </p:spPr>
          </p:cxnSp>
          <p:cxnSp>
            <p:nvCxnSpPr>
              <p:cNvPr id="686" name="Google Shape;686;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687" name="Google Shape;687;p65"/>
              <p:cNvCxnSpPr/>
              <p:nvPr/>
            </p:nvCxnSpPr>
            <p:spPr>
              <a:xfrm>
                <a:off x="4249071" y="2508243"/>
                <a:ext cx="0" cy="495314"/>
              </a:xfrm>
              <a:prstGeom prst="straightConnector1">
                <a:avLst/>
              </a:prstGeom>
              <a:noFill/>
              <a:ln w="38100" cap="flat" cmpd="sng">
                <a:solidFill>
                  <a:srgbClr val="C00000"/>
                </a:solidFill>
                <a:prstDash val="solid"/>
                <a:round/>
                <a:headEnd type="none" w="sm" len="sm"/>
                <a:tailEnd type="none" w="sm" len="sm"/>
              </a:ln>
            </p:spPr>
          </p:cxnSp>
          <p:cxnSp>
            <p:nvCxnSpPr>
              <p:cNvPr id="688" name="Google Shape;688;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689" name="Google Shape;689;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690" name="Google Shape;690;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691" name="Google Shape;691;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692" name="Google Shape;692;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693" name="Google Shape;693;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694" name="Google Shape;694;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695" name="Google Shape;695;p65"/>
          <p:cNvGrpSpPr/>
          <p:nvPr/>
        </p:nvGrpSpPr>
        <p:grpSpPr>
          <a:xfrm>
            <a:off x="2450530" y="2525485"/>
            <a:ext cx="2092441" cy="1837419"/>
            <a:chOff x="2436588" y="2520500"/>
            <a:chExt cx="2092441" cy="1837418"/>
          </a:xfrm>
        </p:grpSpPr>
        <p:cxnSp>
          <p:nvCxnSpPr>
            <p:cNvPr id="696" name="Google Shape;696;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697" name="Google Shape;697;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698" name="Google Shape;698;p65"/>
            <p:cNvGrpSpPr/>
            <p:nvPr/>
          </p:nvGrpSpPr>
          <p:grpSpPr>
            <a:xfrm>
              <a:off x="2436588" y="2520500"/>
              <a:ext cx="2092441" cy="1837418"/>
              <a:chOff x="2451099" y="2520500"/>
              <a:chExt cx="2092441" cy="1837418"/>
            </a:xfrm>
          </p:grpSpPr>
          <p:cxnSp>
            <p:nvCxnSpPr>
              <p:cNvPr id="699" name="Google Shape;699;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700" name="Google Shape;700;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701" name="Google Shape;701;p65"/>
              <p:cNvCxnSpPr/>
              <p:nvPr/>
            </p:nvCxnSpPr>
            <p:spPr>
              <a:xfrm rot="10800000" flipH="1">
                <a:off x="2874737" y="2823832"/>
                <a:ext cx="1668803" cy="1180060"/>
              </a:xfrm>
              <a:prstGeom prst="straightConnector1">
                <a:avLst/>
              </a:prstGeom>
              <a:noFill/>
              <a:ln w="38100" cap="flat" cmpd="sng">
                <a:solidFill>
                  <a:srgbClr val="C00000"/>
                </a:solidFill>
                <a:prstDash val="solid"/>
                <a:round/>
                <a:headEnd type="none" w="sm" len="sm"/>
                <a:tailEnd type="none" w="sm" len="sm"/>
              </a:ln>
            </p:spPr>
          </p:cxnSp>
          <p:cxnSp>
            <p:nvCxnSpPr>
              <p:cNvPr id="702" name="Google Shape;702;p65"/>
              <p:cNvCxnSpPr/>
              <p:nvPr/>
            </p:nvCxnSpPr>
            <p:spPr>
              <a:xfrm rot="10800000" flipH="1">
                <a:off x="2473779" y="2520500"/>
                <a:ext cx="1768030" cy="8615"/>
              </a:xfrm>
              <a:prstGeom prst="straightConnector1">
                <a:avLst/>
              </a:prstGeom>
              <a:noFill/>
              <a:ln w="38100" cap="flat" cmpd="sng">
                <a:solidFill>
                  <a:srgbClr val="C00000"/>
                </a:solidFill>
                <a:prstDash val="solid"/>
                <a:round/>
                <a:headEnd type="none" w="sm" len="sm"/>
                <a:tailEnd type="none" w="sm" len="sm"/>
              </a:ln>
            </p:spPr>
          </p:cxnSp>
          <p:cxnSp>
            <p:nvCxnSpPr>
              <p:cNvPr id="703" name="Google Shape;703;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704" name="Google Shape;704;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705" name="Google Shape;705;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706" name="Google Shape;706;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707" name="Google Shape;707;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708" name="Google Shape;708;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709" name="Google Shape;709;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710" name="Google Shape;710;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711" name="Google Shape;711;p65"/>
          <p:cNvGrpSpPr/>
          <p:nvPr/>
        </p:nvGrpSpPr>
        <p:grpSpPr>
          <a:xfrm>
            <a:off x="9792278" y="694871"/>
            <a:ext cx="1810199" cy="1849675"/>
            <a:chOff x="2436588" y="2508243"/>
            <a:chExt cx="1810199" cy="1849675"/>
          </a:xfrm>
        </p:grpSpPr>
        <p:cxnSp>
          <p:nvCxnSpPr>
            <p:cNvPr id="712" name="Google Shape;712;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713" name="Google Shape;713;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714" name="Google Shape;714;p65"/>
            <p:cNvGrpSpPr/>
            <p:nvPr/>
          </p:nvGrpSpPr>
          <p:grpSpPr>
            <a:xfrm>
              <a:off x="2436588" y="2508243"/>
              <a:ext cx="1810199" cy="1849675"/>
              <a:chOff x="2451099" y="2508243"/>
              <a:chExt cx="1810199" cy="1849675"/>
            </a:xfrm>
          </p:grpSpPr>
          <p:cxnSp>
            <p:nvCxnSpPr>
              <p:cNvPr id="715" name="Google Shape;715;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716" name="Google Shape;716;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717" name="Google Shape;717;p65"/>
              <p:cNvCxnSpPr/>
              <p:nvPr/>
            </p:nvCxnSpPr>
            <p:spPr>
              <a:xfrm rot="10800000" flipH="1">
                <a:off x="2874737" y="2982687"/>
                <a:ext cx="1376160" cy="1021204"/>
              </a:xfrm>
              <a:prstGeom prst="straightConnector1">
                <a:avLst/>
              </a:prstGeom>
              <a:noFill/>
              <a:ln w="38100" cap="flat" cmpd="sng">
                <a:solidFill>
                  <a:srgbClr val="C00000"/>
                </a:solidFill>
                <a:prstDash val="solid"/>
                <a:round/>
                <a:headEnd type="none" w="sm" len="sm"/>
                <a:tailEnd type="none" w="sm" len="sm"/>
              </a:ln>
            </p:spPr>
          </p:cxnSp>
          <p:cxnSp>
            <p:nvCxnSpPr>
              <p:cNvPr id="718" name="Google Shape;718;p65"/>
              <p:cNvCxnSpPr/>
              <p:nvPr/>
            </p:nvCxnSpPr>
            <p:spPr>
              <a:xfrm>
                <a:off x="2473779" y="2529115"/>
                <a:ext cx="1787519" cy="0"/>
              </a:xfrm>
              <a:prstGeom prst="straightConnector1">
                <a:avLst/>
              </a:prstGeom>
              <a:noFill/>
              <a:ln w="38100" cap="flat" cmpd="sng">
                <a:solidFill>
                  <a:srgbClr val="C00000"/>
                </a:solidFill>
                <a:prstDash val="solid"/>
                <a:round/>
                <a:headEnd type="none" w="sm" len="sm"/>
                <a:tailEnd type="none" w="sm" len="sm"/>
              </a:ln>
            </p:spPr>
          </p:cxnSp>
          <p:cxnSp>
            <p:nvCxnSpPr>
              <p:cNvPr id="719" name="Google Shape;719;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720" name="Google Shape;720;p65"/>
              <p:cNvCxnSpPr/>
              <p:nvPr/>
            </p:nvCxnSpPr>
            <p:spPr>
              <a:xfrm>
                <a:off x="4249071" y="2508243"/>
                <a:ext cx="0" cy="495314"/>
              </a:xfrm>
              <a:prstGeom prst="straightConnector1">
                <a:avLst/>
              </a:prstGeom>
              <a:noFill/>
              <a:ln w="38100" cap="flat" cmpd="sng">
                <a:solidFill>
                  <a:srgbClr val="C00000"/>
                </a:solidFill>
                <a:prstDash val="solid"/>
                <a:round/>
                <a:headEnd type="none" w="sm" len="sm"/>
                <a:tailEnd type="none" w="sm" len="sm"/>
              </a:ln>
            </p:spPr>
          </p:cxnSp>
          <p:cxnSp>
            <p:nvCxnSpPr>
              <p:cNvPr id="721" name="Google Shape;721;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722" name="Google Shape;722;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723" name="Google Shape;723;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724" name="Google Shape;724;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725" name="Google Shape;725;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726" name="Google Shape;726;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727" name="Google Shape;727;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728" name="Google Shape;728;p65"/>
          <p:cNvGrpSpPr/>
          <p:nvPr/>
        </p:nvGrpSpPr>
        <p:grpSpPr>
          <a:xfrm>
            <a:off x="6109389" y="688071"/>
            <a:ext cx="1810199" cy="1849675"/>
            <a:chOff x="2436588" y="2508243"/>
            <a:chExt cx="1810199" cy="1849675"/>
          </a:xfrm>
        </p:grpSpPr>
        <p:cxnSp>
          <p:nvCxnSpPr>
            <p:cNvPr id="729" name="Google Shape;729;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730" name="Google Shape;730;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731" name="Google Shape;731;p65"/>
            <p:cNvGrpSpPr/>
            <p:nvPr/>
          </p:nvGrpSpPr>
          <p:grpSpPr>
            <a:xfrm>
              <a:off x="2436588" y="2508243"/>
              <a:ext cx="1810199" cy="1849675"/>
              <a:chOff x="2451099" y="2508243"/>
              <a:chExt cx="1810199" cy="1849675"/>
            </a:xfrm>
          </p:grpSpPr>
          <p:cxnSp>
            <p:nvCxnSpPr>
              <p:cNvPr id="732" name="Google Shape;732;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733" name="Google Shape;733;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734" name="Google Shape;734;p65"/>
              <p:cNvCxnSpPr/>
              <p:nvPr/>
            </p:nvCxnSpPr>
            <p:spPr>
              <a:xfrm rot="10800000" flipH="1">
                <a:off x="2874737" y="2982687"/>
                <a:ext cx="1376160" cy="1021204"/>
              </a:xfrm>
              <a:prstGeom prst="straightConnector1">
                <a:avLst/>
              </a:prstGeom>
              <a:noFill/>
              <a:ln w="38100" cap="flat" cmpd="sng">
                <a:solidFill>
                  <a:srgbClr val="C00000"/>
                </a:solidFill>
                <a:prstDash val="solid"/>
                <a:round/>
                <a:headEnd type="none" w="sm" len="sm"/>
                <a:tailEnd type="none" w="sm" len="sm"/>
              </a:ln>
            </p:spPr>
          </p:cxnSp>
          <p:cxnSp>
            <p:nvCxnSpPr>
              <p:cNvPr id="735" name="Google Shape;735;p65"/>
              <p:cNvCxnSpPr/>
              <p:nvPr/>
            </p:nvCxnSpPr>
            <p:spPr>
              <a:xfrm>
                <a:off x="2473779" y="2529115"/>
                <a:ext cx="1787519" cy="0"/>
              </a:xfrm>
              <a:prstGeom prst="straightConnector1">
                <a:avLst/>
              </a:prstGeom>
              <a:noFill/>
              <a:ln w="38100" cap="flat" cmpd="sng">
                <a:solidFill>
                  <a:srgbClr val="C00000"/>
                </a:solidFill>
                <a:prstDash val="solid"/>
                <a:round/>
                <a:headEnd type="none" w="sm" len="sm"/>
                <a:tailEnd type="none" w="sm" len="sm"/>
              </a:ln>
            </p:spPr>
          </p:cxnSp>
          <p:cxnSp>
            <p:nvCxnSpPr>
              <p:cNvPr id="736" name="Google Shape;736;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737" name="Google Shape;737;p65"/>
              <p:cNvCxnSpPr/>
              <p:nvPr/>
            </p:nvCxnSpPr>
            <p:spPr>
              <a:xfrm>
                <a:off x="4249071" y="2508243"/>
                <a:ext cx="0" cy="495314"/>
              </a:xfrm>
              <a:prstGeom prst="straightConnector1">
                <a:avLst/>
              </a:prstGeom>
              <a:noFill/>
              <a:ln w="38100" cap="flat" cmpd="sng">
                <a:solidFill>
                  <a:srgbClr val="C00000"/>
                </a:solidFill>
                <a:prstDash val="solid"/>
                <a:round/>
                <a:headEnd type="none" w="sm" len="sm"/>
                <a:tailEnd type="none" w="sm" len="sm"/>
              </a:ln>
            </p:spPr>
          </p:cxnSp>
          <p:cxnSp>
            <p:nvCxnSpPr>
              <p:cNvPr id="738" name="Google Shape;738;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739" name="Google Shape;739;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740" name="Google Shape;740;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741" name="Google Shape;741;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742" name="Google Shape;742;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743" name="Google Shape;743;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744" name="Google Shape;744;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745" name="Google Shape;745;p65"/>
          <p:cNvGrpSpPr/>
          <p:nvPr/>
        </p:nvGrpSpPr>
        <p:grpSpPr>
          <a:xfrm>
            <a:off x="8305507" y="3867605"/>
            <a:ext cx="1810199" cy="1849675"/>
            <a:chOff x="2436588" y="2508243"/>
            <a:chExt cx="1810199" cy="1849675"/>
          </a:xfrm>
        </p:grpSpPr>
        <p:cxnSp>
          <p:nvCxnSpPr>
            <p:cNvPr id="746" name="Google Shape;746;p65"/>
            <p:cNvCxnSpPr/>
            <p:nvPr/>
          </p:nvCxnSpPr>
          <p:spPr>
            <a:xfrm rot="10800000" flipH="1">
              <a:off x="3802766" y="3805220"/>
              <a:ext cx="424532" cy="205929"/>
            </a:xfrm>
            <a:prstGeom prst="straightConnector1">
              <a:avLst/>
            </a:prstGeom>
            <a:noFill/>
            <a:ln w="38100" cap="flat" cmpd="sng">
              <a:solidFill>
                <a:srgbClr val="C00000"/>
              </a:solidFill>
              <a:prstDash val="solid"/>
              <a:round/>
              <a:headEnd type="none" w="sm" len="sm"/>
              <a:tailEnd type="none" w="sm" len="sm"/>
            </a:ln>
          </p:spPr>
        </p:cxnSp>
        <p:cxnSp>
          <p:nvCxnSpPr>
            <p:cNvPr id="747" name="Google Shape;747;p65"/>
            <p:cNvCxnSpPr/>
            <p:nvPr/>
          </p:nvCxnSpPr>
          <p:spPr>
            <a:xfrm>
              <a:off x="2456547" y="3803241"/>
              <a:ext cx="396426" cy="186137"/>
            </a:xfrm>
            <a:prstGeom prst="straightConnector1">
              <a:avLst/>
            </a:prstGeom>
            <a:noFill/>
            <a:ln w="38100" cap="flat" cmpd="sng">
              <a:solidFill>
                <a:srgbClr val="C00000"/>
              </a:solidFill>
              <a:prstDash val="solid"/>
              <a:round/>
              <a:headEnd type="none" w="sm" len="sm"/>
              <a:tailEnd type="none" w="sm" len="sm"/>
            </a:ln>
          </p:spPr>
        </p:cxnSp>
        <p:grpSp>
          <p:nvGrpSpPr>
            <p:cNvPr id="748" name="Google Shape;748;p65"/>
            <p:cNvGrpSpPr/>
            <p:nvPr/>
          </p:nvGrpSpPr>
          <p:grpSpPr>
            <a:xfrm>
              <a:off x="2436588" y="2508243"/>
              <a:ext cx="1810199" cy="1849675"/>
              <a:chOff x="2451099" y="2508243"/>
              <a:chExt cx="1810199" cy="1849675"/>
            </a:xfrm>
          </p:grpSpPr>
          <p:cxnSp>
            <p:nvCxnSpPr>
              <p:cNvPr id="749" name="Google Shape;749;p65"/>
              <p:cNvCxnSpPr/>
              <p:nvPr/>
            </p:nvCxnSpPr>
            <p:spPr>
              <a:xfrm>
                <a:off x="3341927" y="2540910"/>
                <a:ext cx="896263" cy="1234295"/>
              </a:xfrm>
              <a:prstGeom prst="straightConnector1">
                <a:avLst/>
              </a:prstGeom>
              <a:noFill/>
              <a:ln w="38100" cap="flat" cmpd="sng">
                <a:solidFill>
                  <a:srgbClr val="C00000"/>
                </a:solidFill>
                <a:prstDash val="solid"/>
                <a:round/>
                <a:headEnd type="none" w="sm" len="sm"/>
                <a:tailEnd type="none" w="sm" len="sm"/>
              </a:ln>
            </p:spPr>
          </p:cxnSp>
          <p:cxnSp>
            <p:nvCxnSpPr>
              <p:cNvPr id="750" name="Google Shape;750;p65"/>
              <p:cNvCxnSpPr/>
              <p:nvPr/>
            </p:nvCxnSpPr>
            <p:spPr>
              <a:xfrm>
                <a:off x="2459265" y="2525486"/>
                <a:ext cx="0" cy="460829"/>
              </a:xfrm>
              <a:prstGeom prst="straightConnector1">
                <a:avLst/>
              </a:prstGeom>
              <a:noFill/>
              <a:ln w="38100" cap="flat" cmpd="sng">
                <a:solidFill>
                  <a:srgbClr val="C00000"/>
                </a:solidFill>
                <a:prstDash val="solid"/>
                <a:round/>
                <a:headEnd type="none" w="sm" len="sm"/>
                <a:tailEnd type="none" w="sm" len="sm"/>
              </a:ln>
            </p:spPr>
          </p:cxnSp>
          <p:cxnSp>
            <p:nvCxnSpPr>
              <p:cNvPr id="751" name="Google Shape;751;p65"/>
              <p:cNvCxnSpPr/>
              <p:nvPr/>
            </p:nvCxnSpPr>
            <p:spPr>
              <a:xfrm rot="10800000" flipH="1">
                <a:off x="2874737" y="2982687"/>
                <a:ext cx="1376160" cy="1021204"/>
              </a:xfrm>
              <a:prstGeom prst="straightConnector1">
                <a:avLst/>
              </a:prstGeom>
              <a:noFill/>
              <a:ln w="38100" cap="flat" cmpd="sng">
                <a:solidFill>
                  <a:srgbClr val="C00000"/>
                </a:solidFill>
                <a:prstDash val="solid"/>
                <a:round/>
                <a:headEnd type="none" w="sm" len="sm"/>
                <a:tailEnd type="none" w="sm" len="sm"/>
              </a:ln>
            </p:spPr>
          </p:cxnSp>
          <p:cxnSp>
            <p:nvCxnSpPr>
              <p:cNvPr id="752" name="Google Shape;752;p65"/>
              <p:cNvCxnSpPr/>
              <p:nvPr/>
            </p:nvCxnSpPr>
            <p:spPr>
              <a:xfrm>
                <a:off x="2473779" y="2529115"/>
                <a:ext cx="1787519" cy="0"/>
              </a:xfrm>
              <a:prstGeom prst="straightConnector1">
                <a:avLst/>
              </a:prstGeom>
              <a:noFill/>
              <a:ln w="38100" cap="flat" cmpd="sng">
                <a:solidFill>
                  <a:srgbClr val="C00000"/>
                </a:solidFill>
                <a:prstDash val="solid"/>
                <a:round/>
                <a:headEnd type="none" w="sm" len="sm"/>
                <a:tailEnd type="none" w="sm" len="sm"/>
              </a:ln>
            </p:spPr>
          </p:cxnSp>
          <p:cxnSp>
            <p:nvCxnSpPr>
              <p:cNvPr id="753" name="Google Shape;753;p65"/>
              <p:cNvCxnSpPr/>
              <p:nvPr/>
            </p:nvCxnSpPr>
            <p:spPr>
              <a:xfrm>
                <a:off x="4249071" y="3759200"/>
                <a:ext cx="0" cy="576944"/>
              </a:xfrm>
              <a:prstGeom prst="straightConnector1">
                <a:avLst/>
              </a:prstGeom>
              <a:noFill/>
              <a:ln w="38100" cap="flat" cmpd="sng">
                <a:solidFill>
                  <a:srgbClr val="C00000"/>
                </a:solidFill>
                <a:prstDash val="solid"/>
                <a:round/>
                <a:headEnd type="none" w="sm" len="sm"/>
                <a:tailEnd type="none" w="sm" len="sm"/>
              </a:ln>
            </p:spPr>
          </p:cxnSp>
          <p:cxnSp>
            <p:nvCxnSpPr>
              <p:cNvPr id="754" name="Google Shape;754;p65"/>
              <p:cNvCxnSpPr/>
              <p:nvPr/>
            </p:nvCxnSpPr>
            <p:spPr>
              <a:xfrm>
                <a:off x="4249071" y="2508243"/>
                <a:ext cx="0" cy="495314"/>
              </a:xfrm>
              <a:prstGeom prst="straightConnector1">
                <a:avLst/>
              </a:prstGeom>
              <a:noFill/>
              <a:ln w="38100" cap="flat" cmpd="sng">
                <a:solidFill>
                  <a:srgbClr val="C00000"/>
                </a:solidFill>
                <a:prstDash val="solid"/>
                <a:round/>
                <a:headEnd type="none" w="sm" len="sm"/>
                <a:tailEnd type="none" w="sm" len="sm"/>
              </a:ln>
            </p:spPr>
          </p:cxnSp>
          <p:cxnSp>
            <p:nvCxnSpPr>
              <p:cNvPr id="755" name="Google Shape;755;p65"/>
              <p:cNvCxnSpPr/>
              <p:nvPr/>
            </p:nvCxnSpPr>
            <p:spPr>
              <a:xfrm>
                <a:off x="2451099" y="3000828"/>
                <a:ext cx="1363453" cy="1003063"/>
              </a:xfrm>
              <a:prstGeom prst="straightConnector1">
                <a:avLst/>
              </a:prstGeom>
              <a:noFill/>
              <a:ln w="38100" cap="flat" cmpd="sng">
                <a:solidFill>
                  <a:srgbClr val="C00000"/>
                </a:solidFill>
                <a:prstDash val="solid"/>
                <a:round/>
                <a:headEnd type="none" w="sm" len="sm"/>
                <a:tailEnd type="none" w="sm" len="sm"/>
              </a:ln>
            </p:spPr>
          </p:cxnSp>
          <p:cxnSp>
            <p:nvCxnSpPr>
              <p:cNvPr id="756" name="Google Shape;756;p65"/>
              <p:cNvCxnSpPr/>
              <p:nvPr/>
            </p:nvCxnSpPr>
            <p:spPr>
              <a:xfrm>
                <a:off x="2456556" y="3780974"/>
                <a:ext cx="0" cy="576944"/>
              </a:xfrm>
              <a:prstGeom prst="straightConnector1">
                <a:avLst/>
              </a:prstGeom>
              <a:noFill/>
              <a:ln w="38100" cap="flat" cmpd="sng">
                <a:solidFill>
                  <a:srgbClr val="C00000"/>
                </a:solidFill>
                <a:prstDash val="solid"/>
                <a:round/>
                <a:headEnd type="none" w="sm" len="sm"/>
                <a:tailEnd type="none" w="sm" len="sm"/>
              </a:ln>
            </p:spPr>
          </p:cxnSp>
          <p:cxnSp>
            <p:nvCxnSpPr>
              <p:cNvPr id="757" name="Google Shape;757;p65"/>
              <p:cNvCxnSpPr/>
              <p:nvPr/>
            </p:nvCxnSpPr>
            <p:spPr>
              <a:xfrm>
                <a:off x="3806387" y="4018644"/>
                <a:ext cx="0" cy="310246"/>
              </a:xfrm>
              <a:prstGeom prst="straightConnector1">
                <a:avLst/>
              </a:prstGeom>
              <a:noFill/>
              <a:ln w="38100" cap="flat" cmpd="sng">
                <a:solidFill>
                  <a:srgbClr val="C00000"/>
                </a:solidFill>
                <a:prstDash val="solid"/>
                <a:round/>
                <a:headEnd type="none" w="sm" len="sm"/>
                <a:tailEnd type="none" w="sm" len="sm"/>
              </a:ln>
            </p:spPr>
          </p:cxnSp>
          <p:cxnSp>
            <p:nvCxnSpPr>
              <p:cNvPr id="758" name="Google Shape;758;p65"/>
              <p:cNvCxnSpPr/>
              <p:nvPr/>
            </p:nvCxnSpPr>
            <p:spPr>
              <a:xfrm>
                <a:off x="2855701" y="3996873"/>
                <a:ext cx="0" cy="310246"/>
              </a:xfrm>
              <a:prstGeom prst="straightConnector1">
                <a:avLst/>
              </a:prstGeom>
              <a:noFill/>
              <a:ln w="38100" cap="flat" cmpd="sng">
                <a:solidFill>
                  <a:srgbClr val="C00000"/>
                </a:solidFill>
                <a:prstDash val="solid"/>
                <a:round/>
                <a:headEnd type="none" w="sm" len="sm"/>
                <a:tailEnd type="none" w="sm" len="sm"/>
              </a:ln>
            </p:spPr>
          </p:cxnSp>
          <p:cxnSp>
            <p:nvCxnSpPr>
              <p:cNvPr id="759" name="Google Shape;759;p65"/>
              <p:cNvCxnSpPr/>
              <p:nvPr/>
            </p:nvCxnSpPr>
            <p:spPr>
              <a:xfrm>
                <a:off x="3341927" y="3679376"/>
                <a:ext cx="0" cy="642254"/>
              </a:xfrm>
              <a:prstGeom prst="straightConnector1">
                <a:avLst/>
              </a:prstGeom>
              <a:noFill/>
              <a:ln w="38100" cap="flat" cmpd="sng">
                <a:solidFill>
                  <a:srgbClr val="C00000"/>
                </a:solidFill>
                <a:prstDash val="solid"/>
                <a:round/>
                <a:headEnd type="none" w="sm" len="sm"/>
                <a:tailEnd type="none" w="sm" len="sm"/>
              </a:ln>
            </p:spPr>
          </p:cxnSp>
          <p:cxnSp>
            <p:nvCxnSpPr>
              <p:cNvPr id="760" name="Google Shape;760;p65"/>
              <p:cNvCxnSpPr/>
              <p:nvPr/>
            </p:nvCxnSpPr>
            <p:spPr>
              <a:xfrm flipH="1">
                <a:off x="2478301" y="2561772"/>
                <a:ext cx="874499" cy="1225227"/>
              </a:xfrm>
              <a:prstGeom prst="straightConnector1">
                <a:avLst/>
              </a:prstGeom>
              <a:noFill/>
              <a:ln w="38100" cap="flat" cmpd="sng">
                <a:solidFill>
                  <a:srgbClr val="C00000"/>
                </a:solidFill>
                <a:prstDash val="solid"/>
                <a:round/>
                <a:headEnd type="none" w="sm" len="sm"/>
                <a:tailEnd type="none" w="sm" len="sm"/>
              </a:ln>
            </p:spPr>
          </p:cxnSp>
          <p:cxnSp>
            <p:nvCxnSpPr>
              <p:cNvPr id="761" name="Google Shape;761;p65"/>
              <p:cNvCxnSpPr/>
              <p:nvPr/>
            </p:nvCxnSpPr>
            <p:spPr>
              <a:xfrm>
                <a:off x="2467428" y="4307119"/>
                <a:ext cx="1787519" cy="0"/>
              </a:xfrm>
              <a:prstGeom prst="straightConnector1">
                <a:avLst/>
              </a:prstGeom>
              <a:noFill/>
              <a:ln w="38100" cap="flat" cmpd="sng">
                <a:solidFill>
                  <a:srgbClr val="C00000"/>
                </a:solidFill>
                <a:prstDash val="solid"/>
                <a:round/>
                <a:headEnd type="none" w="sm" len="sm"/>
                <a:tailEnd type="none" w="sm" len="sm"/>
              </a:ln>
            </p:spPr>
          </p:cxnSp>
        </p:grpSp>
      </p:grpSp>
      <p:grpSp>
        <p:nvGrpSpPr>
          <p:cNvPr id="762" name="Google Shape;762;p65"/>
          <p:cNvGrpSpPr/>
          <p:nvPr/>
        </p:nvGrpSpPr>
        <p:grpSpPr>
          <a:xfrm>
            <a:off x="6379527" y="3873394"/>
            <a:ext cx="1787519" cy="1821597"/>
            <a:chOff x="4309843" y="2525487"/>
            <a:chExt cx="1787519" cy="1821597"/>
          </a:xfrm>
        </p:grpSpPr>
        <p:cxnSp>
          <p:nvCxnSpPr>
            <p:cNvPr id="763" name="Google Shape;763;p65"/>
            <p:cNvCxnSpPr/>
            <p:nvPr/>
          </p:nvCxnSpPr>
          <p:spPr>
            <a:xfrm flipH="1">
              <a:off x="5181600" y="3943343"/>
              <a:ext cx="476486" cy="119518"/>
            </a:xfrm>
            <a:prstGeom prst="straightConnector1">
              <a:avLst/>
            </a:prstGeom>
            <a:noFill/>
            <a:ln w="38100" cap="flat" cmpd="sng">
              <a:solidFill>
                <a:srgbClr val="5E6C15"/>
              </a:solidFill>
              <a:prstDash val="solid"/>
              <a:round/>
              <a:headEnd type="none" w="sm" len="sm"/>
              <a:tailEnd type="none" w="sm" len="sm"/>
            </a:ln>
          </p:spPr>
        </p:cxnSp>
        <p:grpSp>
          <p:nvGrpSpPr>
            <p:cNvPr id="764" name="Google Shape;764;p65"/>
            <p:cNvGrpSpPr/>
            <p:nvPr/>
          </p:nvGrpSpPr>
          <p:grpSpPr>
            <a:xfrm>
              <a:off x="4309843" y="2525487"/>
              <a:ext cx="1787519" cy="1821597"/>
              <a:chOff x="4309843" y="2525487"/>
              <a:chExt cx="1787519" cy="1821597"/>
            </a:xfrm>
          </p:grpSpPr>
          <p:cxnSp>
            <p:nvCxnSpPr>
              <p:cNvPr id="765" name="Google Shape;765;p65"/>
              <p:cNvCxnSpPr/>
              <p:nvPr/>
            </p:nvCxnSpPr>
            <p:spPr>
              <a:xfrm rot="10800000">
                <a:off x="4345231" y="2540911"/>
                <a:ext cx="1346641" cy="1405652"/>
              </a:xfrm>
              <a:prstGeom prst="straightConnector1">
                <a:avLst/>
              </a:prstGeom>
              <a:noFill/>
              <a:ln w="38100" cap="flat" cmpd="sng">
                <a:solidFill>
                  <a:srgbClr val="5E6C15"/>
                </a:solidFill>
                <a:prstDash val="solid"/>
                <a:round/>
                <a:headEnd type="none" w="sm" len="sm"/>
                <a:tailEnd type="none" w="sm" len="sm"/>
              </a:ln>
            </p:spPr>
          </p:cxnSp>
          <p:cxnSp>
            <p:nvCxnSpPr>
              <p:cNvPr id="766" name="Google Shape;766;p65"/>
              <p:cNvCxnSpPr/>
              <p:nvPr/>
            </p:nvCxnSpPr>
            <p:spPr>
              <a:xfrm rot="10800000" flipH="1">
                <a:off x="4960936" y="2525487"/>
                <a:ext cx="438838" cy="682832"/>
              </a:xfrm>
              <a:prstGeom prst="straightConnector1">
                <a:avLst/>
              </a:prstGeom>
              <a:noFill/>
              <a:ln w="38100" cap="flat" cmpd="sng">
                <a:solidFill>
                  <a:srgbClr val="5E6C15"/>
                </a:solidFill>
                <a:prstDash val="solid"/>
                <a:round/>
                <a:headEnd type="none" w="sm" len="sm"/>
                <a:tailEnd type="none" w="sm" len="sm"/>
              </a:ln>
            </p:spPr>
          </p:cxnSp>
          <p:cxnSp>
            <p:nvCxnSpPr>
              <p:cNvPr id="767" name="Google Shape;767;p65"/>
              <p:cNvCxnSpPr/>
              <p:nvPr/>
            </p:nvCxnSpPr>
            <p:spPr>
              <a:xfrm rot="10800000" flipH="1">
                <a:off x="4309843" y="3185302"/>
                <a:ext cx="675814" cy="601544"/>
              </a:xfrm>
              <a:prstGeom prst="straightConnector1">
                <a:avLst/>
              </a:prstGeom>
              <a:noFill/>
              <a:ln w="38100" cap="flat" cmpd="sng">
                <a:solidFill>
                  <a:srgbClr val="5E6C15"/>
                </a:solidFill>
                <a:prstDash val="solid"/>
                <a:round/>
                <a:headEnd type="none" w="sm" len="sm"/>
                <a:tailEnd type="none" w="sm" len="sm"/>
              </a:ln>
            </p:spPr>
          </p:cxnSp>
          <p:cxnSp>
            <p:nvCxnSpPr>
              <p:cNvPr id="768" name="Google Shape;768;p65"/>
              <p:cNvCxnSpPr/>
              <p:nvPr/>
            </p:nvCxnSpPr>
            <p:spPr>
              <a:xfrm>
                <a:off x="4327092" y="3770140"/>
                <a:ext cx="0" cy="576944"/>
              </a:xfrm>
              <a:prstGeom prst="straightConnector1">
                <a:avLst/>
              </a:prstGeom>
              <a:noFill/>
              <a:ln w="38100" cap="flat" cmpd="sng">
                <a:solidFill>
                  <a:srgbClr val="5E6C15"/>
                </a:solidFill>
                <a:prstDash val="solid"/>
                <a:round/>
                <a:headEnd type="none" w="sm" len="sm"/>
                <a:tailEnd type="none" w="sm" len="sm"/>
              </a:ln>
            </p:spPr>
          </p:cxnSp>
          <p:cxnSp>
            <p:nvCxnSpPr>
              <p:cNvPr id="769" name="Google Shape;769;p65"/>
              <p:cNvCxnSpPr/>
              <p:nvPr/>
            </p:nvCxnSpPr>
            <p:spPr>
              <a:xfrm>
                <a:off x="4309843" y="4321630"/>
                <a:ext cx="1787519" cy="0"/>
              </a:xfrm>
              <a:prstGeom prst="straightConnector1">
                <a:avLst/>
              </a:prstGeom>
              <a:noFill/>
              <a:ln w="38100" cap="flat" cmpd="sng">
                <a:solidFill>
                  <a:srgbClr val="5E6C15"/>
                </a:solidFill>
                <a:prstDash val="solid"/>
                <a:round/>
                <a:headEnd type="none" w="sm" len="sm"/>
                <a:tailEnd type="none" w="sm" len="sm"/>
              </a:ln>
            </p:spPr>
          </p:cxnSp>
          <p:cxnSp>
            <p:nvCxnSpPr>
              <p:cNvPr id="770" name="Google Shape;770;p65"/>
              <p:cNvCxnSpPr/>
              <p:nvPr/>
            </p:nvCxnSpPr>
            <p:spPr>
              <a:xfrm rot="10800000" flipH="1">
                <a:off x="4716006" y="3505329"/>
                <a:ext cx="530343" cy="442749"/>
              </a:xfrm>
              <a:prstGeom prst="straightConnector1">
                <a:avLst/>
              </a:prstGeom>
              <a:noFill/>
              <a:ln w="38100" cap="flat" cmpd="sng">
                <a:solidFill>
                  <a:srgbClr val="5E6C15"/>
                </a:solidFill>
                <a:prstDash val="solid"/>
                <a:round/>
                <a:headEnd type="none" w="sm" len="sm"/>
                <a:tailEnd type="none" w="sm" len="sm"/>
              </a:ln>
            </p:spPr>
          </p:cxnSp>
          <p:cxnSp>
            <p:nvCxnSpPr>
              <p:cNvPr id="771" name="Google Shape;771;p65"/>
              <p:cNvCxnSpPr/>
              <p:nvPr/>
            </p:nvCxnSpPr>
            <p:spPr>
              <a:xfrm rot="10800000" flipH="1">
                <a:off x="5265736" y="2978851"/>
                <a:ext cx="422963" cy="534268"/>
              </a:xfrm>
              <a:prstGeom prst="straightConnector1">
                <a:avLst/>
              </a:prstGeom>
              <a:noFill/>
              <a:ln w="38100" cap="flat" cmpd="sng">
                <a:solidFill>
                  <a:srgbClr val="5E6C15"/>
                </a:solidFill>
                <a:prstDash val="solid"/>
                <a:round/>
                <a:headEnd type="none" w="sm" len="sm"/>
                <a:tailEnd type="none" w="sm" len="sm"/>
              </a:ln>
            </p:spPr>
          </p:cxnSp>
          <p:cxnSp>
            <p:nvCxnSpPr>
              <p:cNvPr id="772" name="Google Shape;772;p65"/>
              <p:cNvCxnSpPr/>
              <p:nvPr/>
            </p:nvCxnSpPr>
            <p:spPr>
              <a:xfrm>
                <a:off x="5686887" y="2975217"/>
                <a:ext cx="391987" cy="11098"/>
              </a:xfrm>
              <a:prstGeom prst="straightConnector1">
                <a:avLst/>
              </a:prstGeom>
              <a:noFill/>
              <a:ln w="38100" cap="flat" cmpd="sng">
                <a:solidFill>
                  <a:srgbClr val="5E6C15"/>
                </a:solidFill>
                <a:prstDash val="solid"/>
                <a:round/>
                <a:headEnd type="none" w="sm" len="sm"/>
                <a:tailEnd type="none" w="sm" len="sm"/>
              </a:ln>
            </p:spPr>
          </p:cxnSp>
          <p:cxnSp>
            <p:nvCxnSpPr>
              <p:cNvPr id="773" name="Google Shape;773;p65"/>
              <p:cNvCxnSpPr/>
              <p:nvPr/>
            </p:nvCxnSpPr>
            <p:spPr>
              <a:xfrm>
                <a:off x="5411516" y="2539070"/>
                <a:ext cx="656038" cy="0"/>
              </a:xfrm>
              <a:prstGeom prst="straightConnector1">
                <a:avLst/>
              </a:prstGeom>
              <a:noFill/>
              <a:ln w="38100" cap="flat" cmpd="sng">
                <a:solidFill>
                  <a:srgbClr val="5E6C15"/>
                </a:solidFill>
                <a:prstDash val="solid"/>
                <a:round/>
                <a:headEnd type="none" w="sm" len="sm"/>
                <a:tailEnd type="none" w="sm" len="sm"/>
              </a:ln>
            </p:spPr>
          </p:cxnSp>
          <p:cxnSp>
            <p:nvCxnSpPr>
              <p:cNvPr id="774" name="Google Shape;774;p65"/>
              <p:cNvCxnSpPr/>
              <p:nvPr/>
            </p:nvCxnSpPr>
            <p:spPr>
              <a:xfrm rot="10800000" flipH="1">
                <a:off x="5658086" y="3889618"/>
                <a:ext cx="421481" cy="53725"/>
              </a:xfrm>
              <a:prstGeom prst="straightConnector1">
                <a:avLst/>
              </a:prstGeom>
              <a:noFill/>
              <a:ln w="38100" cap="flat" cmpd="sng">
                <a:solidFill>
                  <a:srgbClr val="5E6C15"/>
                </a:solidFill>
                <a:prstDash val="solid"/>
                <a:round/>
                <a:headEnd type="none" w="sm" len="sm"/>
                <a:tailEnd type="none" w="sm" len="sm"/>
              </a:ln>
            </p:spPr>
          </p:cxnSp>
          <p:cxnSp>
            <p:nvCxnSpPr>
              <p:cNvPr id="775" name="Google Shape;775;p65"/>
              <p:cNvCxnSpPr/>
              <p:nvPr/>
            </p:nvCxnSpPr>
            <p:spPr>
              <a:xfrm>
                <a:off x="5818994" y="3442373"/>
                <a:ext cx="267135" cy="1142"/>
              </a:xfrm>
              <a:prstGeom prst="straightConnector1">
                <a:avLst/>
              </a:prstGeom>
              <a:noFill/>
              <a:ln w="38100" cap="flat" cmpd="sng">
                <a:solidFill>
                  <a:srgbClr val="5E6C15"/>
                </a:solidFill>
                <a:prstDash val="solid"/>
                <a:round/>
                <a:headEnd type="none" w="sm" len="sm"/>
                <a:tailEnd type="none" w="sm" len="sm"/>
              </a:ln>
            </p:spPr>
          </p:cxnSp>
          <p:cxnSp>
            <p:nvCxnSpPr>
              <p:cNvPr id="776" name="Google Shape;776;p65"/>
              <p:cNvCxnSpPr/>
              <p:nvPr/>
            </p:nvCxnSpPr>
            <p:spPr>
              <a:xfrm flipH="1">
                <a:off x="5648279" y="3931535"/>
                <a:ext cx="24993" cy="374670"/>
              </a:xfrm>
              <a:prstGeom prst="straightConnector1">
                <a:avLst/>
              </a:prstGeom>
              <a:noFill/>
              <a:ln w="38100" cap="flat" cmpd="sng">
                <a:solidFill>
                  <a:srgbClr val="5E6C15"/>
                </a:solidFill>
                <a:prstDash val="solid"/>
                <a:round/>
                <a:headEnd type="none" w="sm" len="sm"/>
                <a:tailEnd type="none" w="sm" len="sm"/>
              </a:ln>
            </p:spPr>
          </p:cxnSp>
          <p:cxnSp>
            <p:nvCxnSpPr>
              <p:cNvPr id="777" name="Google Shape;777;p65"/>
              <p:cNvCxnSpPr/>
              <p:nvPr/>
            </p:nvCxnSpPr>
            <p:spPr>
              <a:xfrm flipH="1">
                <a:off x="5672258" y="3442944"/>
                <a:ext cx="133349" cy="486972"/>
              </a:xfrm>
              <a:prstGeom prst="straightConnector1">
                <a:avLst/>
              </a:prstGeom>
              <a:noFill/>
              <a:ln w="38100" cap="flat" cmpd="sng">
                <a:solidFill>
                  <a:srgbClr val="5E6C15"/>
                </a:solidFill>
                <a:prstDash val="solid"/>
                <a:round/>
                <a:headEnd type="none" w="sm" len="sm"/>
                <a:tailEnd type="none" w="sm" len="sm"/>
              </a:ln>
            </p:spPr>
          </p:cxnSp>
          <p:cxnSp>
            <p:nvCxnSpPr>
              <p:cNvPr id="778" name="Google Shape;778;p65"/>
              <p:cNvCxnSpPr/>
              <p:nvPr/>
            </p:nvCxnSpPr>
            <p:spPr>
              <a:xfrm rot="10800000">
                <a:off x="5672258" y="2975217"/>
                <a:ext cx="133349" cy="453783"/>
              </a:xfrm>
              <a:prstGeom prst="straightConnector1">
                <a:avLst/>
              </a:prstGeom>
              <a:noFill/>
              <a:ln w="38100" cap="flat" cmpd="sng">
                <a:solidFill>
                  <a:srgbClr val="5E6C15"/>
                </a:solidFill>
                <a:prstDash val="solid"/>
                <a:round/>
                <a:headEnd type="none" w="sm" len="sm"/>
                <a:tailEnd type="none" w="sm" len="sm"/>
              </a:ln>
            </p:spPr>
          </p:cxnSp>
          <p:cxnSp>
            <p:nvCxnSpPr>
              <p:cNvPr id="779" name="Google Shape;779;p65"/>
              <p:cNvCxnSpPr/>
              <p:nvPr/>
            </p:nvCxnSpPr>
            <p:spPr>
              <a:xfrm rot="10800000">
                <a:off x="5399774" y="2536370"/>
                <a:ext cx="287113" cy="449945"/>
              </a:xfrm>
              <a:prstGeom prst="straightConnector1">
                <a:avLst/>
              </a:prstGeom>
              <a:noFill/>
              <a:ln w="38100" cap="flat" cmpd="sng">
                <a:solidFill>
                  <a:srgbClr val="5E6C15"/>
                </a:solidFill>
                <a:prstDash val="solid"/>
                <a:round/>
                <a:headEnd type="none" w="sm" len="sm"/>
                <a:tailEnd type="none" w="sm" len="sm"/>
              </a:ln>
            </p:spPr>
          </p:cxnSp>
          <p:cxnSp>
            <p:nvCxnSpPr>
              <p:cNvPr id="780" name="Google Shape;780;p65"/>
              <p:cNvCxnSpPr/>
              <p:nvPr/>
            </p:nvCxnSpPr>
            <p:spPr>
              <a:xfrm>
                <a:off x="4716006" y="3943343"/>
                <a:ext cx="0" cy="362862"/>
              </a:xfrm>
              <a:prstGeom prst="straightConnector1">
                <a:avLst/>
              </a:prstGeom>
              <a:noFill/>
              <a:ln w="38100" cap="flat" cmpd="sng">
                <a:solidFill>
                  <a:srgbClr val="5E6C15"/>
                </a:solidFill>
                <a:prstDash val="solid"/>
                <a:round/>
                <a:headEnd type="none" w="sm" len="sm"/>
                <a:tailEnd type="none" w="sm" len="sm"/>
              </a:ln>
            </p:spPr>
          </p:cxnSp>
          <p:cxnSp>
            <p:nvCxnSpPr>
              <p:cNvPr id="781" name="Google Shape;781;p65"/>
              <p:cNvCxnSpPr/>
              <p:nvPr/>
            </p:nvCxnSpPr>
            <p:spPr>
              <a:xfrm>
                <a:off x="5181600" y="4062861"/>
                <a:ext cx="0" cy="243344"/>
              </a:xfrm>
              <a:prstGeom prst="straightConnector1">
                <a:avLst/>
              </a:prstGeom>
              <a:noFill/>
              <a:ln w="38100" cap="flat" cmpd="sng">
                <a:solidFill>
                  <a:srgbClr val="5E6C15"/>
                </a:solidFill>
                <a:prstDash val="solid"/>
                <a:round/>
                <a:headEnd type="none" w="sm" len="sm"/>
                <a:tailEnd type="none" w="sm" len="sm"/>
              </a:ln>
            </p:spPr>
          </p:cxnSp>
          <p:cxnSp>
            <p:nvCxnSpPr>
              <p:cNvPr id="782" name="Google Shape;782;p65"/>
              <p:cNvCxnSpPr/>
              <p:nvPr/>
            </p:nvCxnSpPr>
            <p:spPr>
              <a:xfrm>
                <a:off x="4716006" y="3943343"/>
                <a:ext cx="465594" cy="119518"/>
              </a:xfrm>
              <a:prstGeom prst="straightConnector1">
                <a:avLst/>
              </a:prstGeom>
              <a:noFill/>
              <a:ln w="38100" cap="flat" cmpd="sng">
                <a:solidFill>
                  <a:srgbClr val="5E6C15"/>
                </a:solidFill>
                <a:prstDash val="solid"/>
                <a:round/>
                <a:headEnd type="none" w="sm" len="sm"/>
                <a:tailEnd type="none" w="sm" len="sm"/>
              </a:ln>
            </p:spPr>
          </p:cxnSp>
          <p:cxnSp>
            <p:nvCxnSpPr>
              <p:cNvPr id="783" name="Google Shape;783;p65"/>
              <p:cNvCxnSpPr/>
              <p:nvPr/>
            </p:nvCxnSpPr>
            <p:spPr>
              <a:xfrm>
                <a:off x="4309843" y="3770140"/>
                <a:ext cx="406163" cy="173203"/>
              </a:xfrm>
              <a:prstGeom prst="straightConnector1">
                <a:avLst/>
              </a:prstGeom>
              <a:noFill/>
              <a:ln w="38100" cap="flat" cmpd="sng">
                <a:solidFill>
                  <a:srgbClr val="5E6C15"/>
                </a:solidFill>
                <a:prstDash val="solid"/>
                <a:round/>
                <a:headEnd type="none" w="sm" len="sm"/>
                <a:tailEnd type="none" w="sm" len="sm"/>
              </a:ln>
            </p:spPr>
          </p:cxnSp>
          <p:cxnSp>
            <p:nvCxnSpPr>
              <p:cNvPr id="784" name="Google Shape;784;p65"/>
              <p:cNvCxnSpPr/>
              <p:nvPr/>
            </p:nvCxnSpPr>
            <p:spPr>
              <a:xfrm>
                <a:off x="6067554" y="2536370"/>
                <a:ext cx="0" cy="1769835"/>
              </a:xfrm>
              <a:prstGeom prst="straightConnector1">
                <a:avLst/>
              </a:prstGeom>
              <a:noFill/>
              <a:ln w="38100" cap="flat" cmpd="sng">
                <a:solidFill>
                  <a:srgbClr val="5E6C15"/>
                </a:solidFill>
                <a:prstDash val="solid"/>
                <a:round/>
                <a:headEnd type="none" w="sm" len="sm"/>
                <a:tailEnd type="none" w="sm" len="sm"/>
              </a:ln>
            </p:spPr>
          </p:cxnSp>
        </p:grpSp>
      </p:grpSp>
      <p:grpSp>
        <p:nvGrpSpPr>
          <p:cNvPr id="785" name="Google Shape;785;p65"/>
          <p:cNvGrpSpPr/>
          <p:nvPr/>
        </p:nvGrpSpPr>
        <p:grpSpPr>
          <a:xfrm>
            <a:off x="4278551" y="694871"/>
            <a:ext cx="1815637" cy="2109927"/>
            <a:chOff x="4278551" y="694871"/>
            <a:chExt cx="1815637" cy="2109927"/>
          </a:xfrm>
        </p:grpSpPr>
        <p:cxnSp>
          <p:nvCxnSpPr>
            <p:cNvPr id="786" name="Google Shape;786;p65"/>
            <p:cNvCxnSpPr/>
            <p:nvPr/>
          </p:nvCxnSpPr>
          <p:spPr>
            <a:xfrm rot="10800000">
              <a:off x="4294877" y="732968"/>
              <a:ext cx="1799311" cy="1793067"/>
            </a:xfrm>
            <a:prstGeom prst="straightConnector1">
              <a:avLst/>
            </a:prstGeom>
            <a:noFill/>
            <a:ln w="38100" cap="flat" cmpd="sng">
              <a:solidFill>
                <a:srgbClr val="FFC000"/>
              </a:solidFill>
              <a:prstDash val="solid"/>
              <a:round/>
              <a:headEnd type="none" w="sm" len="sm"/>
              <a:tailEnd type="none" w="sm" len="sm"/>
            </a:ln>
          </p:spPr>
        </p:cxnSp>
        <p:cxnSp>
          <p:nvCxnSpPr>
            <p:cNvPr id="787" name="Google Shape;787;p65"/>
            <p:cNvCxnSpPr/>
            <p:nvPr/>
          </p:nvCxnSpPr>
          <p:spPr>
            <a:xfrm flipH="1">
              <a:off x="4278551" y="729334"/>
              <a:ext cx="1790598" cy="13800"/>
            </a:xfrm>
            <a:prstGeom prst="straightConnector1">
              <a:avLst/>
            </a:prstGeom>
            <a:noFill/>
            <a:ln w="38100" cap="flat" cmpd="sng">
              <a:solidFill>
                <a:srgbClr val="FFC000"/>
              </a:solidFill>
              <a:prstDash val="solid"/>
              <a:round/>
              <a:headEnd type="none" w="sm" len="sm"/>
              <a:tailEnd type="none" w="sm" len="sm"/>
            </a:ln>
          </p:spPr>
        </p:cxnSp>
        <p:cxnSp>
          <p:nvCxnSpPr>
            <p:cNvPr id="788" name="Google Shape;788;p65"/>
            <p:cNvCxnSpPr/>
            <p:nvPr/>
          </p:nvCxnSpPr>
          <p:spPr>
            <a:xfrm rot="10800000">
              <a:off x="6069148" y="694871"/>
              <a:ext cx="9551" cy="491671"/>
            </a:xfrm>
            <a:prstGeom prst="straightConnector1">
              <a:avLst/>
            </a:prstGeom>
            <a:noFill/>
            <a:ln w="38100" cap="flat" cmpd="sng">
              <a:solidFill>
                <a:srgbClr val="FFC000"/>
              </a:solidFill>
              <a:prstDash val="solid"/>
              <a:round/>
              <a:headEnd type="none" w="sm" len="sm"/>
              <a:tailEnd type="none" w="sm" len="sm"/>
            </a:ln>
          </p:spPr>
        </p:cxnSp>
        <p:cxnSp>
          <p:nvCxnSpPr>
            <p:cNvPr id="789" name="Google Shape;789;p65"/>
            <p:cNvCxnSpPr/>
            <p:nvPr/>
          </p:nvCxnSpPr>
          <p:spPr>
            <a:xfrm rot="10800000" flipH="1">
              <a:off x="5650987" y="1177992"/>
              <a:ext cx="418161" cy="127599"/>
            </a:xfrm>
            <a:prstGeom prst="straightConnector1">
              <a:avLst/>
            </a:prstGeom>
            <a:noFill/>
            <a:ln w="38100" cap="flat" cmpd="sng">
              <a:solidFill>
                <a:srgbClr val="FFC000"/>
              </a:solidFill>
              <a:prstDash val="solid"/>
              <a:round/>
              <a:headEnd type="none" w="sm" len="sm"/>
              <a:tailEnd type="none" w="sm" len="sm"/>
            </a:ln>
          </p:spPr>
        </p:cxnSp>
        <p:cxnSp>
          <p:nvCxnSpPr>
            <p:cNvPr id="790" name="Google Shape;790;p65"/>
            <p:cNvCxnSpPr/>
            <p:nvPr/>
          </p:nvCxnSpPr>
          <p:spPr>
            <a:xfrm rot="10800000" flipH="1">
              <a:off x="4542972" y="2028514"/>
              <a:ext cx="266484" cy="776284"/>
            </a:xfrm>
            <a:prstGeom prst="straightConnector1">
              <a:avLst/>
            </a:prstGeom>
            <a:noFill/>
            <a:ln w="38100" cap="flat" cmpd="sng">
              <a:solidFill>
                <a:srgbClr val="FFC000"/>
              </a:solidFill>
              <a:prstDash val="solid"/>
              <a:round/>
              <a:headEnd type="none" w="sm" len="sm"/>
              <a:tailEnd type="none" w="sm" len="sm"/>
            </a:ln>
          </p:spPr>
        </p:cxnSp>
        <p:cxnSp>
          <p:nvCxnSpPr>
            <p:cNvPr id="791" name="Google Shape;791;p65"/>
            <p:cNvCxnSpPr/>
            <p:nvPr/>
          </p:nvCxnSpPr>
          <p:spPr>
            <a:xfrm rot="10800000" flipH="1">
              <a:off x="5169942" y="1321437"/>
              <a:ext cx="463897" cy="304164"/>
            </a:xfrm>
            <a:prstGeom prst="straightConnector1">
              <a:avLst/>
            </a:prstGeom>
            <a:noFill/>
            <a:ln w="38100" cap="flat" cmpd="sng">
              <a:solidFill>
                <a:srgbClr val="FFC000"/>
              </a:solidFill>
              <a:prstDash val="solid"/>
              <a:round/>
              <a:headEnd type="none" w="sm" len="sm"/>
              <a:tailEnd type="none" w="sm" len="sm"/>
            </a:ln>
          </p:spPr>
        </p:cxnSp>
        <p:cxnSp>
          <p:nvCxnSpPr>
            <p:cNvPr id="792" name="Google Shape;792;p65"/>
            <p:cNvCxnSpPr/>
            <p:nvPr/>
          </p:nvCxnSpPr>
          <p:spPr>
            <a:xfrm rot="10800000" flipH="1">
              <a:off x="4809456" y="1613050"/>
              <a:ext cx="372144" cy="411829"/>
            </a:xfrm>
            <a:prstGeom prst="straightConnector1">
              <a:avLst/>
            </a:prstGeom>
            <a:noFill/>
            <a:ln w="38100" cap="flat" cmpd="sng">
              <a:solidFill>
                <a:srgbClr val="FFC000"/>
              </a:solidFill>
              <a:prstDash val="solid"/>
              <a:round/>
              <a:headEnd type="none" w="sm" len="sm"/>
              <a:tailEnd type="none" w="sm" len="sm"/>
            </a:ln>
          </p:spPr>
        </p:cxnSp>
        <p:cxnSp>
          <p:nvCxnSpPr>
            <p:cNvPr id="793" name="Google Shape;793;p65"/>
            <p:cNvCxnSpPr/>
            <p:nvPr/>
          </p:nvCxnSpPr>
          <p:spPr>
            <a:xfrm rot="10800000">
              <a:off x="4298040" y="1600200"/>
              <a:ext cx="1147143" cy="882766"/>
            </a:xfrm>
            <a:prstGeom prst="straightConnector1">
              <a:avLst/>
            </a:prstGeom>
            <a:noFill/>
            <a:ln w="38100" cap="flat" cmpd="sng">
              <a:solidFill>
                <a:srgbClr val="FFC000"/>
              </a:solidFill>
              <a:prstDash val="solid"/>
              <a:round/>
              <a:headEnd type="none" w="sm" len="sm"/>
              <a:tailEnd type="none" w="sm" len="sm"/>
            </a:ln>
          </p:spPr>
        </p:cxnSp>
        <p:cxnSp>
          <p:nvCxnSpPr>
            <p:cNvPr id="794" name="Google Shape;794;p65"/>
            <p:cNvCxnSpPr/>
            <p:nvPr/>
          </p:nvCxnSpPr>
          <p:spPr>
            <a:xfrm rot="10800000">
              <a:off x="4282159" y="743134"/>
              <a:ext cx="10473" cy="1811926"/>
            </a:xfrm>
            <a:prstGeom prst="straightConnector1">
              <a:avLst/>
            </a:prstGeom>
            <a:noFill/>
            <a:ln w="38100" cap="flat" cmpd="sng">
              <a:solidFill>
                <a:srgbClr val="FFC000"/>
              </a:solidFill>
              <a:prstDash val="solid"/>
              <a:round/>
              <a:headEnd type="none" w="sm" len="sm"/>
              <a:tailEnd type="none" w="sm" len="sm"/>
            </a:ln>
          </p:spPr>
        </p:cxnSp>
        <p:cxnSp>
          <p:nvCxnSpPr>
            <p:cNvPr id="795" name="Google Shape;795;p65"/>
            <p:cNvCxnSpPr/>
            <p:nvPr/>
          </p:nvCxnSpPr>
          <p:spPr>
            <a:xfrm rot="10800000">
              <a:off x="5168006" y="697706"/>
              <a:ext cx="916102" cy="1290799"/>
            </a:xfrm>
            <a:prstGeom prst="straightConnector1">
              <a:avLst/>
            </a:prstGeom>
            <a:noFill/>
            <a:ln w="38100" cap="flat" cmpd="sng">
              <a:solidFill>
                <a:srgbClr val="FFC000"/>
              </a:solidFill>
              <a:prstDash val="solid"/>
              <a:round/>
              <a:headEnd type="none" w="sm" len="sm"/>
              <a:tailEnd type="none" w="sm" len="sm"/>
            </a:ln>
          </p:spPr>
        </p:cxnSp>
        <p:cxnSp>
          <p:nvCxnSpPr>
            <p:cNvPr id="796" name="Google Shape;796;p65"/>
            <p:cNvCxnSpPr/>
            <p:nvPr/>
          </p:nvCxnSpPr>
          <p:spPr>
            <a:xfrm flipH="1">
              <a:off x="6075665" y="2016364"/>
              <a:ext cx="1730" cy="471750"/>
            </a:xfrm>
            <a:prstGeom prst="straightConnector1">
              <a:avLst/>
            </a:prstGeom>
            <a:noFill/>
            <a:ln w="38100" cap="flat" cmpd="sng">
              <a:solidFill>
                <a:srgbClr val="FFC000"/>
              </a:solidFill>
              <a:prstDash val="solid"/>
              <a:round/>
              <a:headEnd type="none" w="sm" len="sm"/>
              <a:tailEnd type="none" w="sm" len="sm"/>
            </a:ln>
          </p:spPr>
        </p:cxnSp>
        <p:cxnSp>
          <p:nvCxnSpPr>
            <p:cNvPr id="797" name="Google Shape;797;p65"/>
            <p:cNvCxnSpPr/>
            <p:nvPr/>
          </p:nvCxnSpPr>
          <p:spPr>
            <a:xfrm rot="10800000" flipH="1">
              <a:off x="5425424" y="2485014"/>
              <a:ext cx="655912" cy="11992"/>
            </a:xfrm>
            <a:prstGeom prst="straightConnector1">
              <a:avLst/>
            </a:prstGeom>
            <a:noFill/>
            <a:ln w="38100" cap="flat" cmpd="sng">
              <a:solidFill>
                <a:srgbClr val="FFC000"/>
              </a:solidFill>
              <a:prstDash val="solid"/>
              <a:round/>
              <a:headEnd type="none" w="sm" len="sm"/>
              <a:tailEnd type="none" w="sm" len="sm"/>
            </a:ln>
          </p:spPr>
        </p:cxnSp>
      </p:grpSp>
      <p:grpSp>
        <p:nvGrpSpPr>
          <p:cNvPr id="798" name="Google Shape;798;p65"/>
          <p:cNvGrpSpPr/>
          <p:nvPr/>
        </p:nvGrpSpPr>
        <p:grpSpPr>
          <a:xfrm>
            <a:off x="10215396" y="3861714"/>
            <a:ext cx="1815637" cy="1831164"/>
            <a:chOff x="4278551" y="694871"/>
            <a:chExt cx="1815637" cy="1831164"/>
          </a:xfrm>
        </p:grpSpPr>
        <p:cxnSp>
          <p:nvCxnSpPr>
            <p:cNvPr id="799" name="Google Shape;799;p65"/>
            <p:cNvCxnSpPr/>
            <p:nvPr/>
          </p:nvCxnSpPr>
          <p:spPr>
            <a:xfrm rot="10800000">
              <a:off x="4294877" y="732968"/>
              <a:ext cx="1799311" cy="1793067"/>
            </a:xfrm>
            <a:prstGeom prst="straightConnector1">
              <a:avLst/>
            </a:prstGeom>
            <a:noFill/>
            <a:ln w="38100" cap="flat" cmpd="sng">
              <a:solidFill>
                <a:srgbClr val="FFC000"/>
              </a:solidFill>
              <a:prstDash val="solid"/>
              <a:round/>
              <a:headEnd type="none" w="sm" len="sm"/>
              <a:tailEnd type="none" w="sm" len="sm"/>
            </a:ln>
          </p:spPr>
        </p:cxnSp>
        <p:cxnSp>
          <p:nvCxnSpPr>
            <p:cNvPr id="800" name="Google Shape;800;p65"/>
            <p:cNvCxnSpPr/>
            <p:nvPr/>
          </p:nvCxnSpPr>
          <p:spPr>
            <a:xfrm flipH="1">
              <a:off x="4278551" y="729334"/>
              <a:ext cx="1790598" cy="13800"/>
            </a:xfrm>
            <a:prstGeom prst="straightConnector1">
              <a:avLst/>
            </a:prstGeom>
            <a:noFill/>
            <a:ln w="38100" cap="flat" cmpd="sng">
              <a:solidFill>
                <a:srgbClr val="FFC000"/>
              </a:solidFill>
              <a:prstDash val="solid"/>
              <a:round/>
              <a:headEnd type="none" w="sm" len="sm"/>
              <a:tailEnd type="none" w="sm" len="sm"/>
            </a:ln>
          </p:spPr>
        </p:cxnSp>
        <p:cxnSp>
          <p:nvCxnSpPr>
            <p:cNvPr id="801" name="Google Shape;801;p65"/>
            <p:cNvCxnSpPr/>
            <p:nvPr/>
          </p:nvCxnSpPr>
          <p:spPr>
            <a:xfrm rot="10800000">
              <a:off x="6069148" y="694871"/>
              <a:ext cx="10526" cy="378144"/>
            </a:xfrm>
            <a:prstGeom prst="straightConnector1">
              <a:avLst/>
            </a:prstGeom>
            <a:noFill/>
            <a:ln w="38100" cap="flat" cmpd="sng">
              <a:solidFill>
                <a:srgbClr val="FFC000"/>
              </a:solidFill>
              <a:prstDash val="solid"/>
              <a:round/>
              <a:headEnd type="none" w="sm" len="sm"/>
              <a:tailEnd type="none" w="sm" len="sm"/>
            </a:ln>
          </p:spPr>
        </p:cxnSp>
        <p:cxnSp>
          <p:nvCxnSpPr>
            <p:cNvPr id="802" name="Google Shape;802;p65"/>
            <p:cNvCxnSpPr/>
            <p:nvPr/>
          </p:nvCxnSpPr>
          <p:spPr>
            <a:xfrm rot="10800000" flipH="1">
              <a:off x="5650987" y="1073015"/>
              <a:ext cx="432628" cy="232576"/>
            </a:xfrm>
            <a:prstGeom prst="straightConnector1">
              <a:avLst/>
            </a:prstGeom>
            <a:noFill/>
            <a:ln w="38100" cap="flat" cmpd="sng">
              <a:solidFill>
                <a:srgbClr val="FFC000"/>
              </a:solidFill>
              <a:prstDash val="solid"/>
              <a:round/>
              <a:headEnd type="none" w="sm" len="sm"/>
              <a:tailEnd type="none" w="sm" len="sm"/>
            </a:ln>
          </p:spPr>
        </p:cxnSp>
        <p:cxnSp>
          <p:nvCxnSpPr>
            <p:cNvPr id="803" name="Google Shape;803;p65"/>
            <p:cNvCxnSpPr/>
            <p:nvPr/>
          </p:nvCxnSpPr>
          <p:spPr>
            <a:xfrm flipH="1">
              <a:off x="4311767" y="2482966"/>
              <a:ext cx="370528" cy="461"/>
            </a:xfrm>
            <a:prstGeom prst="straightConnector1">
              <a:avLst/>
            </a:prstGeom>
            <a:noFill/>
            <a:ln w="38100" cap="flat" cmpd="sng">
              <a:solidFill>
                <a:srgbClr val="FFC000"/>
              </a:solidFill>
              <a:prstDash val="solid"/>
              <a:round/>
              <a:headEnd type="none" w="sm" len="sm"/>
              <a:tailEnd type="none" w="sm" len="sm"/>
            </a:ln>
          </p:spPr>
        </p:cxnSp>
        <p:cxnSp>
          <p:nvCxnSpPr>
            <p:cNvPr id="804" name="Google Shape;804;p65"/>
            <p:cNvCxnSpPr/>
            <p:nvPr/>
          </p:nvCxnSpPr>
          <p:spPr>
            <a:xfrm rot="10800000" flipH="1">
              <a:off x="4658294" y="2028513"/>
              <a:ext cx="151162" cy="454455"/>
            </a:xfrm>
            <a:prstGeom prst="straightConnector1">
              <a:avLst/>
            </a:prstGeom>
            <a:noFill/>
            <a:ln w="38100" cap="flat" cmpd="sng">
              <a:solidFill>
                <a:srgbClr val="FFC000"/>
              </a:solidFill>
              <a:prstDash val="solid"/>
              <a:round/>
              <a:headEnd type="none" w="sm" len="sm"/>
              <a:tailEnd type="none" w="sm" len="sm"/>
            </a:ln>
          </p:spPr>
        </p:cxnSp>
        <p:cxnSp>
          <p:nvCxnSpPr>
            <p:cNvPr id="805" name="Google Shape;805;p65"/>
            <p:cNvCxnSpPr/>
            <p:nvPr/>
          </p:nvCxnSpPr>
          <p:spPr>
            <a:xfrm rot="10800000" flipH="1">
              <a:off x="5169942" y="1321437"/>
              <a:ext cx="463897" cy="304164"/>
            </a:xfrm>
            <a:prstGeom prst="straightConnector1">
              <a:avLst/>
            </a:prstGeom>
            <a:noFill/>
            <a:ln w="38100" cap="flat" cmpd="sng">
              <a:solidFill>
                <a:srgbClr val="FFC000"/>
              </a:solidFill>
              <a:prstDash val="solid"/>
              <a:round/>
              <a:headEnd type="none" w="sm" len="sm"/>
              <a:tailEnd type="none" w="sm" len="sm"/>
            </a:ln>
          </p:spPr>
        </p:cxnSp>
        <p:cxnSp>
          <p:nvCxnSpPr>
            <p:cNvPr id="806" name="Google Shape;806;p65"/>
            <p:cNvCxnSpPr/>
            <p:nvPr/>
          </p:nvCxnSpPr>
          <p:spPr>
            <a:xfrm rot="10800000" flipH="1">
              <a:off x="4809456" y="1613050"/>
              <a:ext cx="372144" cy="411829"/>
            </a:xfrm>
            <a:prstGeom prst="straightConnector1">
              <a:avLst/>
            </a:prstGeom>
            <a:noFill/>
            <a:ln w="38100" cap="flat" cmpd="sng">
              <a:solidFill>
                <a:srgbClr val="FFC000"/>
              </a:solidFill>
              <a:prstDash val="solid"/>
              <a:round/>
              <a:headEnd type="none" w="sm" len="sm"/>
              <a:tailEnd type="none" w="sm" len="sm"/>
            </a:ln>
          </p:spPr>
        </p:cxnSp>
        <p:cxnSp>
          <p:nvCxnSpPr>
            <p:cNvPr id="807" name="Google Shape;807;p65"/>
            <p:cNvCxnSpPr/>
            <p:nvPr/>
          </p:nvCxnSpPr>
          <p:spPr>
            <a:xfrm rot="10800000">
              <a:off x="4298040" y="1600200"/>
              <a:ext cx="1147143" cy="882766"/>
            </a:xfrm>
            <a:prstGeom prst="straightConnector1">
              <a:avLst/>
            </a:prstGeom>
            <a:noFill/>
            <a:ln w="38100" cap="flat" cmpd="sng">
              <a:solidFill>
                <a:srgbClr val="FFC000"/>
              </a:solidFill>
              <a:prstDash val="solid"/>
              <a:round/>
              <a:headEnd type="none" w="sm" len="sm"/>
              <a:tailEnd type="none" w="sm" len="sm"/>
            </a:ln>
          </p:spPr>
        </p:cxnSp>
        <p:cxnSp>
          <p:nvCxnSpPr>
            <p:cNvPr id="808" name="Google Shape;808;p65"/>
            <p:cNvCxnSpPr/>
            <p:nvPr/>
          </p:nvCxnSpPr>
          <p:spPr>
            <a:xfrm rot="10800000">
              <a:off x="4282158" y="743134"/>
              <a:ext cx="12275" cy="1739832"/>
            </a:xfrm>
            <a:prstGeom prst="straightConnector1">
              <a:avLst/>
            </a:prstGeom>
            <a:noFill/>
            <a:ln w="38100" cap="flat" cmpd="sng">
              <a:solidFill>
                <a:srgbClr val="FFC000"/>
              </a:solidFill>
              <a:prstDash val="solid"/>
              <a:round/>
              <a:headEnd type="none" w="sm" len="sm"/>
              <a:tailEnd type="none" w="sm" len="sm"/>
            </a:ln>
          </p:spPr>
        </p:cxnSp>
        <p:cxnSp>
          <p:nvCxnSpPr>
            <p:cNvPr id="809" name="Google Shape;809;p65"/>
            <p:cNvCxnSpPr/>
            <p:nvPr/>
          </p:nvCxnSpPr>
          <p:spPr>
            <a:xfrm rot="10800000">
              <a:off x="5168006" y="697704"/>
              <a:ext cx="887548" cy="1233363"/>
            </a:xfrm>
            <a:prstGeom prst="straightConnector1">
              <a:avLst/>
            </a:prstGeom>
            <a:noFill/>
            <a:ln w="38100" cap="flat" cmpd="sng">
              <a:solidFill>
                <a:srgbClr val="FFC000"/>
              </a:solidFill>
              <a:prstDash val="solid"/>
              <a:round/>
              <a:headEnd type="none" w="sm" len="sm"/>
              <a:tailEnd type="none" w="sm" len="sm"/>
            </a:ln>
          </p:spPr>
        </p:cxnSp>
        <p:cxnSp>
          <p:nvCxnSpPr>
            <p:cNvPr id="810" name="Google Shape;810;p65"/>
            <p:cNvCxnSpPr/>
            <p:nvPr/>
          </p:nvCxnSpPr>
          <p:spPr>
            <a:xfrm>
              <a:off x="6061151" y="1911170"/>
              <a:ext cx="0" cy="576944"/>
            </a:xfrm>
            <a:prstGeom prst="straightConnector1">
              <a:avLst/>
            </a:prstGeom>
            <a:noFill/>
            <a:ln w="38100" cap="flat" cmpd="sng">
              <a:solidFill>
                <a:srgbClr val="FFC000"/>
              </a:solidFill>
              <a:prstDash val="solid"/>
              <a:round/>
              <a:headEnd type="none" w="sm" len="sm"/>
              <a:tailEnd type="none" w="sm" len="sm"/>
            </a:ln>
          </p:spPr>
        </p:cxnSp>
        <p:cxnSp>
          <p:nvCxnSpPr>
            <p:cNvPr id="811" name="Google Shape;811;p65"/>
            <p:cNvCxnSpPr/>
            <p:nvPr/>
          </p:nvCxnSpPr>
          <p:spPr>
            <a:xfrm rot="10800000" flipH="1">
              <a:off x="5425424" y="2485014"/>
              <a:ext cx="655912" cy="11992"/>
            </a:xfrm>
            <a:prstGeom prst="straightConnector1">
              <a:avLst/>
            </a:prstGeom>
            <a:noFill/>
            <a:ln w="38100" cap="flat" cmpd="sng">
              <a:solidFill>
                <a:srgbClr val="FFC000"/>
              </a:solidFill>
              <a:prstDash val="solid"/>
              <a:round/>
              <a:headEnd type="none" w="sm" len="sm"/>
              <a:tailEnd type="none" w="sm" len="sm"/>
            </a:ln>
          </p:spPr>
        </p:cxnSp>
      </p:grpSp>
      <p:grpSp>
        <p:nvGrpSpPr>
          <p:cNvPr id="812" name="Google Shape;812;p65"/>
          <p:cNvGrpSpPr/>
          <p:nvPr/>
        </p:nvGrpSpPr>
        <p:grpSpPr>
          <a:xfrm>
            <a:off x="4241241" y="2499055"/>
            <a:ext cx="1862463" cy="1839943"/>
            <a:chOff x="4234899" y="2507142"/>
            <a:chExt cx="1862463" cy="1839942"/>
          </a:xfrm>
        </p:grpSpPr>
        <p:cxnSp>
          <p:nvCxnSpPr>
            <p:cNvPr id="813" name="Google Shape;813;p65"/>
            <p:cNvCxnSpPr/>
            <p:nvPr/>
          </p:nvCxnSpPr>
          <p:spPr>
            <a:xfrm flipH="1">
              <a:off x="5181600" y="3943343"/>
              <a:ext cx="476486" cy="119518"/>
            </a:xfrm>
            <a:prstGeom prst="straightConnector1">
              <a:avLst/>
            </a:prstGeom>
            <a:noFill/>
            <a:ln w="38100" cap="flat" cmpd="sng">
              <a:solidFill>
                <a:srgbClr val="5E6C15"/>
              </a:solidFill>
              <a:prstDash val="solid"/>
              <a:round/>
              <a:headEnd type="none" w="sm" len="sm"/>
              <a:tailEnd type="none" w="sm" len="sm"/>
            </a:ln>
          </p:spPr>
        </p:cxnSp>
        <p:grpSp>
          <p:nvGrpSpPr>
            <p:cNvPr id="814" name="Google Shape;814;p65"/>
            <p:cNvGrpSpPr/>
            <p:nvPr/>
          </p:nvGrpSpPr>
          <p:grpSpPr>
            <a:xfrm>
              <a:off x="4234899" y="2507142"/>
              <a:ext cx="1862463" cy="1839942"/>
              <a:chOff x="4234899" y="2507142"/>
              <a:chExt cx="1862463" cy="1839942"/>
            </a:xfrm>
          </p:grpSpPr>
          <p:cxnSp>
            <p:nvCxnSpPr>
              <p:cNvPr id="815" name="Google Shape;815;p65"/>
              <p:cNvCxnSpPr/>
              <p:nvPr/>
            </p:nvCxnSpPr>
            <p:spPr>
              <a:xfrm rot="10800000" flipH="1">
                <a:off x="4960936" y="2525487"/>
                <a:ext cx="438838" cy="682832"/>
              </a:xfrm>
              <a:prstGeom prst="straightConnector1">
                <a:avLst/>
              </a:prstGeom>
              <a:noFill/>
              <a:ln w="38100" cap="flat" cmpd="sng">
                <a:solidFill>
                  <a:srgbClr val="5E6C15"/>
                </a:solidFill>
                <a:prstDash val="solid"/>
                <a:round/>
                <a:headEnd type="none" w="sm" len="sm"/>
                <a:tailEnd type="none" w="sm" len="sm"/>
              </a:ln>
            </p:spPr>
          </p:cxnSp>
          <p:cxnSp>
            <p:nvCxnSpPr>
              <p:cNvPr id="816" name="Google Shape;816;p65"/>
              <p:cNvCxnSpPr/>
              <p:nvPr/>
            </p:nvCxnSpPr>
            <p:spPr>
              <a:xfrm rot="10800000" flipH="1">
                <a:off x="4309843" y="3185302"/>
                <a:ext cx="675814" cy="601544"/>
              </a:xfrm>
              <a:prstGeom prst="straightConnector1">
                <a:avLst/>
              </a:prstGeom>
              <a:noFill/>
              <a:ln w="38100" cap="flat" cmpd="sng">
                <a:solidFill>
                  <a:srgbClr val="5E6C15"/>
                </a:solidFill>
                <a:prstDash val="solid"/>
                <a:round/>
                <a:headEnd type="none" w="sm" len="sm"/>
                <a:tailEnd type="none" w="sm" len="sm"/>
              </a:ln>
            </p:spPr>
          </p:cxnSp>
          <p:cxnSp>
            <p:nvCxnSpPr>
              <p:cNvPr id="817" name="Google Shape;817;p65"/>
              <p:cNvCxnSpPr/>
              <p:nvPr/>
            </p:nvCxnSpPr>
            <p:spPr>
              <a:xfrm>
                <a:off x="4298064" y="3770140"/>
                <a:ext cx="0" cy="576944"/>
              </a:xfrm>
              <a:prstGeom prst="straightConnector1">
                <a:avLst/>
              </a:prstGeom>
              <a:noFill/>
              <a:ln w="38100" cap="flat" cmpd="sng">
                <a:solidFill>
                  <a:srgbClr val="5E6C15"/>
                </a:solidFill>
                <a:prstDash val="solid"/>
                <a:round/>
                <a:headEnd type="none" w="sm" len="sm"/>
                <a:tailEnd type="none" w="sm" len="sm"/>
              </a:ln>
            </p:spPr>
          </p:cxnSp>
          <p:cxnSp>
            <p:nvCxnSpPr>
              <p:cNvPr id="818" name="Google Shape;818;p65"/>
              <p:cNvCxnSpPr/>
              <p:nvPr/>
            </p:nvCxnSpPr>
            <p:spPr>
              <a:xfrm>
                <a:off x="4309843" y="4321630"/>
                <a:ext cx="1787519" cy="0"/>
              </a:xfrm>
              <a:prstGeom prst="straightConnector1">
                <a:avLst/>
              </a:prstGeom>
              <a:noFill/>
              <a:ln w="38100" cap="flat" cmpd="sng">
                <a:solidFill>
                  <a:srgbClr val="5E6C15"/>
                </a:solidFill>
                <a:prstDash val="solid"/>
                <a:round/>
                <a:headEnd type="none" w="sm" len="sm"/>
                <a:tailEnd type="none" w="sm" len="sm"/>
              </a:ln>
            </p:spPr>
          </p:cxnSp>
          <p:cxnSp>
            <p:nvCxnSpPr>
              <p:cNvPr id="819" name="Google Shape;819;p65"/>
              <p:cNvCxnSpPr/>
              <p:nvPr/>
            </p:nvCxnSpPr>
            <p:spPr>
              <a:xfrm rot="10800000" flipH="1">
                <a:off x="4716006" y="3505329"/>
                <a:ext cx="530343" cy="442749"/>
              </a:xfrm>
              <a:prstGeom prst="straightConnector1">
                <a:avLst/>
              </a:prstGeom>
              <a:noFill/>
              <a:ln w="38100" cap="flat" cmpd="sng">
                <a:solidFill>
                  <a:srgbClr val="5E6C15"/>
                </a:solidFill>
                <a:prstDash val="solid"/>
                <a:round/>
                <a:headEnd type="none" w="sm" len="sm"/>
                <a:tailEnd type="none" w="sm" len="sm"/>
              </a:ln>
            </p:spPr>
          </p:cxnSp>
          <p:cxnSp>
            <p:nvCxnSpPr>
              <p:cNvPr id="820" name="Google Shape;820;p65"/>
              <p:cNvCxnSpPr/>
              <p:nvPr/>
            </p:nvCxnSpPr>
            <p:spPr>
              <a:xfrm rot="10800000" flipH="1">
                <a:off x="5265736" y="2978851"/>
                <a:ext cx="422963" cy="534268"/>
              </a:xfrm>
              <a:prstGeom prst="straightConnector1">
                <a:avLst/>
              </a:prstGeom>
              <a:noFill/>
              <a:ln w="38100" cap="flat" cmpd="sng">
                <a:solidFill>
                  <a:srgbClr val="5E6C15"/>
                </a:solidFill>
                <a:prstDash val="solid"/>
                <a:round/>
                <a:headEnd type="none" w="sm" len="sm"/>
                <a:tailEnd type="none" w="sm" len="sm"/>
              </a:ln>
            </p:spPr>
          </p:cxnSp>
          <p:cxnSp>
            <p:nvCxnSpPr>
              <p:cNvPr id="821" name="Google Shape;821;p65"/>
              <p:cNvCxnSpPr/>
              <p:nvPr/>
            </p:nvCxnSpPr>
            <p:spPr>
              <a:xfrm>
                <a:off x="5686887" y="2975217"/>
                <a:ext cx="391987" cy="11098"/>
              </a:xfrm>
              <a:prstGeom prst="straightConnector1">
                <a:avLst/>
              </a:prstGeom>
              <a:noFill/>
              <a:ln w="38100" cap="flat" cmpd="sng">
                <a:solidFill>
                  <a:srgbClr val="5E6C15"/>
                </a:solidFill>
                <a:prstDash val="solid"/>
                <a:round/>
                <a:headEnd type="none" w="sm" len="sm"/>
                <a:tailEnd type="none" w="sm" len="sm"/>
              </a:ln>
            </p:spPr>
          </p:cxnSp>
          <p:cxnSp>
            <p:nvCxnSpPr>
              <p:cNvPr id="822" name="Google Shape;822;p65"/>
              <p:cNvCxnSpPr/>
              <p:nvPr/>
            </p:nvCxnSpPr>
            <p:spPr>
              <a:xfrm>
                <a:off x="5411516" y="2539070"/>
                <a:ext cx="656038" cy="0"/>
              </a:xfrm>
              <a:prstGeom prst="straightConnector1">
                <a:avLst/>
              </a:prstGeom>
              <a:noFill/>
              <a:ln w="38100" cap="flat" cmpd="sng">
                <a:solidFill>
                  <a:srgbClr val="5E6C15"/>
                </a:solidFill>
                <a:prstDash val="solid"/>
                <a:round/>
                <a:headEnd type="none" w="sm" len="sm"/>
                <a:tailEnd type="none" w="sm" len="sm"/>
              </a:ln>
            </p:spPr>
          </p:cxnSp>
          <p:cxnSp>
            <p:nvCxnSpPr>
              <p:cNvPr id="823" name="Google Shape;823;p65"/>
              <p:cNvCxnSpPr/>
              <p:nvPr/>
            </p:nvCxnSpPr>
            <p:spPr>
              <a:xfrm rot="10800000" flipH="1">
                <a:off x="5658086" y="3889618"/>
                <a:ext cx="421481" cy="53725"/>
              </a:xfrm>
              <a:prstGeom prst="straightConnector1">
                <a:avLst/>
              </a:prstGeom>
              <a:noFill/>
              <a:ln w="38100" cap="flat" cmpd="sng">
                <a:solidFill>
                  <a:srgbClr val="5E6C15"/>
                </a:solidFill>
                <a:prstDash val="solid"/>
                <a:round/>
                <a:headEnd type="none" w="sm" len="sm"/>
                <a:tailEnd type="none" w="sm" len="sm"/>
              </a:ln>
            </p:spPr>
          </p:cxnSp>
          <p:cxnSp>
            <p:nvCxnSpPr>
              <p:cNvPr id="824" name="Google Shape;824;p65"/>
              <p:cNvCxnSpPr/>
              <p:nvPr/>
            </p:nvCxnSpPr>
            <p:spPr>
              <a:xfrm>
                <a:off x="5818994" y="3442373"/>
                <a:ext cx="267135" cy="1142"/>
              </a:xfrm>
              <a:prstGeom prst="straightConnector1">
                <a:avLst/>
              </a:prstGeom>
              <a:noFill/>
              <a:ln w="38100" cap="flat" cmpd="sng">
                <a:solidFill>
                  <a:srgbClr val="5E6C15"/>
                </a:solidFill>
                <a:prstDash val="solid"/>
                <a:round/>
                <a:headEnd type="none" w="sm" len="sm"/>
                <a:tailEnd type="none" w="sm" len="sm"/>
              </a:ln>
            </p:spPr>
          </p:cxnSp>
          <p:cxnSp>
            <p:nvCxnSpPr>
              <p:cNvPr id="825" name="Google Shape;825;p65"/>
              <p:cNvCxnSpPr/>
              <p:nvPr/>
            </p:nvCxnSpPr>
            <p:spPr>
              <a:xfrm flipH="1">
                <a:off x="5648279" y="3931535"/>
                <a:ext cx="24993" cy="374670"/>
              </a:xfrm>
              <a:prstGeom prst="straightConnector1">
                <a:avLst/>
              </a:prstGeom>
              <a:noFill/>
              <a:ln w="38100" cap="flat" cmpd="sng">
                <a:solidFill>
                  <a:srgbClr val="5E6C15"/>
                </a:solidFill>
                <a:prstDash val="solid"/>
                <a:round/>
                <a:headEnd type="none" w="sm" len="sm"/>
                <a:tailEnd type="none" w="sm" len="sm"/>
              </a:ln>
            </p:spPr>
          </p:cxnSp>
          <p:cxnSp>
            <p:nvCxnSpPr>
              <p:cNvPr id="826" name="Google Shape;826;p65"/>
              <p:cNvCxnSpPr/>
              <p:nvPr/>
            </p:nvCxnSpPr>
            <p:spPr>
              <a:xfrm flipH="1">
                <a:off x="5672258" y="3442944"/>
                <a:ext cx="133349" cy="486972"/>
              </a:xfrm>
              <a:prstGeom prst="straightConnector1">
                <a:avLst/>
              </a:prstGeom>
              <a:noFill/>
              <a:ln w="38100" cap="flat" cmpd="sng">
                <a:solidFill>
                  <a:srgbClr val="5E6C15"/>
                </a:solidFill>
                <a:prstDash val="solid"/>
                <a:round/>
                <a:headEnd type="none" w="sm" len="sm"/>
                <a:tailEnd type="none" w="sm" len="sm"/>
              </a:ln>
            </p:spPr>
          </p:cxnSp>
          <p:cxnSp>
            <p:nvCxnSpPr>
              <p:cNvPr id="827" name="Google Shape;827;p65"/>
              <p:cNvCxnSpPr/>
              <p:nvPr/>
            </p:nvCxnSpPr>
            <p:spPr>
              <a:xfrm rot="10800000">
                <a:off x="5672258" y="2975217"/>
                <a:ext cx="133349" cy="453783"/>
              </a:xfrm>
              <a:prstGeom prst="straightConnector1">
                <a:avLst/>
              </a:prstGeom>
              <a:noFill/>
              <a:ln w="38100" cap="flat" cmpd="sng">
                <a:solidFill>
                  <a:srgbClr val="5E6C15"/>
                </a:solidFill>
                <a:prstDash val="solid"/>
                <a:round/>
                <a:headEnd type="none" w="sm" len="sm"/>
                <a:tailEnd type="none" w="sm" len="sm"/>
              </a:ln>
            </p:spPr>
          </p:cxnSp>
          <p:cxnSp>
            <p:nvCxnSpPr>
              <p:cNvPr id="828" name="Google Shape;828;p65"/>
              <p:cNvCxnSpPr/>
              <p:nvPr/>
            </p:nvCxnSpPr>
            <p:spPr>
              <a:xfrm rot="10800000">
                <a:off x="5399774" y="2536370"/>
                <a:ext cx="287113" cy="449945"/>
              </a:xfrm>
              <a:prstGeom prst="straightConnector1">
                <a:avLst/>
              </a:prstGeom>
              <a:noFill/>
              <a:ln w="38100" cap="flat" cmpd="sng">
                <a:solidFill>
                  <a:srgbClr val="5E6C15"/>
                </a:solidFill>
                <a:prstDash val="solid"/>
                <a:round/>
                <a:headEnd type="none" w="sm" len="sm"/>
                <a:tailEnd type="none" w="sm" len="sm"/>
              </a:ln>
            </p:spPr>
          </p:cxnSp>
          <p:cxnSp>
            <p:nvCxnSpPr>
              <p:cNvPr id="829" name="Google Shape;829;p65"/>
              <p:cNvCxnSpPr/>
              <p:nvPr/>
            </p:nvCxnSpPr>
            <p:spPr>
              <a:xfrm>
                <a:off x="4716006" y="3943343"/>
                <a:ext cx="0" cy="362862"/>
              </a:xfrm>
              <a:prstGeom prst="straightConnector1">
                <a:avLst/>
              </a:prstGeom>
              <a:noFill/>
              <a:ln w="38100" cap="flat" cmpd="sng">
                <a:solidFill>
                  <a:srgbClr val="5E6C15"/>
                </a:solidFill>
                <a:prstDash val="solid"/>
                <a:round/>
                <a:headEnd type="none" w="sm" len="sm"/>
                <a:tailEnd type="none" w="sm" len="sm"/>
              </a:ln>
            </p:spPr>
          </p:cxnSp>
          <p:cxnSp>
            <p:nvCxnSpPr>
              <p:cNvPr id="830" name="Google Shape;830;p65"/>
              <p:cNvCxnSpPr/>
              <p:nvPr/>
            </p:nvCxnSpPr>
            <p:spPr>
              <a:xfrm>
                <a:off x="5181600" y="4062861"/>
                <a:ext cx="0" cy="243344"/>
              </a:xfrm>
              <a:prstGeom prst="straightConnector1">
                <a:avLst/>
              </a:prstGeom>
              <a:noFill/>
              <a:ln w="38100" cap="flat" cmpd="sng">
                <a:solidFill>
                  <a:srgbClr val="5E6C15"/>
                </a:solidFill>
                <a:prstDash val="solid"/>
                <a:round/>
                <a:headEnd type="none" w="sm" len="sm"/>
                <a:tailEnd type="none" w="sm" len="sm"/>
              </a:ln>
            </p:spPr>
          </p:cxnSp>
          <p:cxnSp>
            <p:nvCxnSpPr>
              <p:cNvPr id="831" name="Google Shape;831;p65"/>
              <p:cNvCxnSpPr/>
              <p:nvPr/>
            </p:nvCxnSpPr>
            <p:spPr>
              <a:xfrm>
                <a:off x="4716006" y="3943343"/>
                <a:ext cx="465594" cy="119518"/>
              </a:xfrm>
              <a:prstGeom prst="straightConnector1">
                <a:avLst/>
              </a:prstGeom>
              <a:noFill/>
              <a:ln w="38100" cap="flat" cmpd="sng">
                <a:solidFill>
                  <a:srgbClr val="5E6C15"/>
                </a:solidFill>
                <a:prstDash val="solid"/>
                <a:round/>
                <a:headEnd type="none" w="sm" len="sm"/>
                <a:tailEnd type="none" w="sm" len="sm"/>
              </a:ln>
            </p:spPr>
          </p:cxnSp>
          <p:cxnSp>
            <p:nvCxnSpPr>
              <p:cNvPr id="832" name="Google Shape;832;p65"/>
              <p:cNvCxnSpPr/>
              <p:nvPr/>
            </p:nvCxnSpPr>
            <p:spPr>
              <a:xfrm>
                <a:off x="4309843" y="3770140"/>
                <a:ext cx="406163" cy="173203"/>
              </a:xfrm>
              <a:prstGeom prst="straightConnector1">
                <a:avLst/>
              </a:prstGeom>
              <a:noFill/>
              <a:ln w="38100" cap="flat" cmpd="sng">
                <a:solidFill>
                  <a:srgbClr val="5E6C15"/>
                </a:solidFill>
                <a:prstDash val="solid"/>
                <a:round/>
                <a:headEnd type="none" w="sm" len="sm"/>
                <a:tailEnd type="none" w="sm" len="sm"/>
              </a:ln>
            </p:spPr>
          </p:cxnSp>
          <p:cxnSp>
            <p:nvCxnSpPr>
              <p:cNvPr id="833" name="Google Shape;833;p65"/>
              <p:cNvCxnSpPr/>
              <p:nvPr/>
            </p:nvCxnSpPr>
            <p:spPr>
              <a:xfrm>
                <a:off x="6067554" y="2536370"/>
                <a:ext cx="0" cy="1769835"/>
              </a:xfrm>
              <a:prstGeom prst="straightConnector1">
                <a:avLst/>
              </a:prstGeom>
              <a:noFill/>
              <a:ln w="38100" cap="flat" cmpd="sng">
                <a:solidFill>
                  <a:srgbClr val="5E6C15"/>
                </a:solidFill>
                <a:prstDash val="solid"/>
                <a:round/>
                <a:headEnd type="none" w="sm" len="sm"/>
                <a:tailEnd type="none" w="sm" len="sm"/>
              </a:ln>
            </p:spPr>
          </p:cxnSp>
          <p:cxnSp>
            <p:nvCxnSpPr>
              <p:cNvPr id="834" name="Google Shape;834;p65"/>
              <p:cNvCxnSpPr/>
              <p:nvPr/>
            </p:nvCxnSpPr>
            <p:spPr>
              <a:xfrm rot="10800000">
                <a:off x="4234899" y="2507142"/>
                <a:ext cx="1456974" cy="1439422"/>
              </a:xfrm>
              <a:prstGeom prst="straightConnector1">
                <a:avLst/>
              </a:prstGeom>
              <a:noFill/>
              <a:ln w="38100" cap="flat" cmpd="sng">
                <a:solidFill>
                  <a:srgbClr val="5E6C15"/>
                </a:solidFill>
                <a:prstDash val="solid"/>
                <a:round/>
                <a:headEnd type="none" w="sm" len="sm"/>
                <a:tailEnd type="none" w="sm" len="sm"/>
              </a:ln>
            </p:spPr>
          </p:cxnSp>
        </p:grpSp>
      </p:grpSp>
      <p:cxnSp>
        <p:nvCxnSpPr>
          <p:cNvPr id="835" name="Google Shape;835;p65"/>
          <p:cNvCxnSpPr/>
          <p:nvPr/>
        </p:nvCxnSpPr>
        <p:spPr>
          <a:xfrm rot="10800000" flipH="1">
            <a:off x="6726303" y="3756571"/>
            <a:ext cx="302467" cy="475587"/>
          </a:xfrm>
          <a:prstGeom prst="straightConnector1">
            <a:avLst/>
          </a:prstGeom>
          <a:noFill/>
          <a:ln w="38100" cap="flat" cmpd="sng">
            <a:solidFill>
              <a:srgbClr val="5E6C15"/>
            </a:solidFill>
            <a:prstDash val="dot"/>
            <a:round/>
            <a:headEnd type="none" w="sm" len="sm"/>
            <a:tailEnd type="none" w="sm" len="sm"/>
          </a:ln>
        </p:spPr>
      </p:cxnSp>
      <p:cxnSp>
        <p:nvCxnSpPr>
          <p:cNvPr id="836" name="Google Shape;836;p65"/>
          <p:cNvCxnSpPr/>
          <p:nvPr/>
        </p:nvCxnSpPr>
        <p:spPr>
          <a:xfrm rot="10800000" flipH="1">
            <a:off x="6358342" y="4239857"/>
            <a:ext cx="371324" cy="154019"/>
          </a:xfrm>
          <a:prstGeom prst="straightConnector1">
            <a:avLst/>
          </a:prstGeom>
          <a:noFill/>
          <a:ln w="38100" cap="flat" cmpd="sng">
            <a:solidFill>
              <a:srgbClr val="5E6C15"/>
            </a:solidFill>
            <a:prstDash val="dot"/>
            <a:round/>
            <a:headEnd type="none" w="sm" len="sm"/>
            <a:tailEnd type="none" w="sm" len="sm"/>
          </a:ln>
        </p:spPr>
      </p:cxnSp>
      <p:sp>
        <p:nvSpPr>
          <p:cNvPr id="837" name="Google Shape;837;p65"/>
          <p:cNvSpPr txBox="1"/>
          <p:nvPr/>
        </p:nvSpPr>
        <p:spPr>
          <a:xfrm>
            <a:off x="232913" y="43541"/>
            <a:ext cx="3846283" cy="151492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buClr>
                <a:schemeClr val="dk1"/>
              </a:buClr>
              <a:buSzPts val="1900"/>
            </a:pPr>
            <a:r>
              <a:rPr lang="en" sz="2533" b="1">
                <a:solidFill>
                  <a:schemeClr val="dk1"/>
                </a:solidFill>
                <a:latin typeface="Helvetica Neue"/>
                <a:ea typeface="Helvetica Neue"/>
                <a:cs typeface="Helvetica Neue"/>
                <a:sym typeface="Helvetica Neue"/>
              </a:rPr>
              <a:t>(2) Creating a New Grid</a:t>
            </a:r>
            <a:endParaRPr sz="1467"/>
          </a:p>
          <a:p>
            <a:pPr>
              <a:buClr>
                <a:schemeClr val="dk1"/>
              </a:buClr>
              <a:buSzPts val="1900"/>
            </a:pPr>
            <a:endParaRPr sz="2533">
              <a:solidFill>
                <a:schemeClr val="dk1"/>
              </a:solidFill>
              <a:latin typeface="Helvetica Neue"/>
              <a:ea typeface="Helvetica Neue"/>
              <a:cs typeface="Helvetica Neue"/>
              <a:sym typeface="Helvetica Neue"/>
            </a:endParaRPr>
          </a:p>
          <a:p>
            <a:pPr>
              <a:buClr>
                <a:schemeClr val="dk1"/>
              </a:buClr>
              <a:buSzPts val="1900"/>
            </a:pPr>
            <a:r>
              <a:rPr lang="en" sz="2533">
                <a:solidFill>
                  <a:schemeClr val="dk1"/>
                </a:solidFill>
                <a:latin typeface="Helvetica Neue"/>
                <a:ea typeface="Helvetica Neue"/>
                <a:cs typeface="Helvetica Neue"/>
                <a:sym typeface="Helvetica Neue"/>
              </a:rPr>
              <a:t>Refinement Types</a:t>
            </a:r>
            <a:endParaRPr sz="1467"/>
          </a:p>
        </p:txBody>
      </p:sp>
      <p:sp>
        <p:nvSpPr>
          <p:cNvPr id="234" name="TextBox 233">
            <a:extLst>
              <a:ext uri="{FF2B5EF4-FFF2-40B4-BE49-F238E27FC236}">
                <a16:creationId xmlns:a16="http://schemas.microsoft.com/office/drawing/2014/main" id="{A809A73A-EDE3-8B45-BA96-5685C8B53A6C}"/>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E438F67B-2774-424A-8C24-F1564EC85EB1}"/>
              </a:ext>
            </a:extLst>
          </p:cNvPr>
          <p:cNvSpPr txBox="1"/>
          <p:nvPr/>
        </p:nvSpPr>
        <p:spPr>
          <a:xfrm>
            <a:off x="1871390" y="1678427"/>
            <a:ext cx="6721596"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kern="0" dirty="0">
              <a:solidFill>
                <a:srgbClr val="000000"/>
              </a:solidFill>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latin typeface="Calibri" panose="020F0502020204030204" pitchFamily="34" charset="0"/>
                <a:cs typeface="Calibri" panose="020F0502020204030204" pitchFamily="34" charset="0"/>
                <a:sym typeface="Arial"/>
              </a:rPr>
              <a:t>R</a:t>
            </a:r>
            <a:r>
              <a:rPr kumimoji="0" lang="en-US" sz="14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efer</a:t>
            </a:r>
            <a:r>
              <a:rPr lang="en-US" sz="1400" kern="0" dirty="0">
                <a:solidFill>
                  <a:srgbClr val="000000"/>
                </a:solidFill>
                <a:latin typeface="Calibri" panose="020F0502020204030204" pitchFamily="34" charset="0"/>
                <a:cs typeface="Calibri" panose="020F0502020204030204" pitchFamily="34" charset="0"/>
                <a:sym typeface="Arial"/>
              </a:rPr>
              <a: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to the file:  </a:t>
            </a: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AMWG_DEMO_FEB22-NOTES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This file contains the step-by-step command I used to create and use an ne30 grid with a regional ne120 refinement over the South American continent.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Included </a:t>
            </a:r>
            <a:r>
              <a:rPr kumimoji="0" lang="en-US" sz="1400" b="0" i="0" u="none" strike="noStrike" kern="0" cap="none" spc="0" normalizeH="0" baseline="0" noProof="0" dirty="0">
                <a:ln>
                  <a:noFill/>
                </a:ln>
                <a:solidFill>
                  <a:srgbClr val="D3DCEC">
                    <a:lumMod val="10000"/>
                  </a:srgbClr>
                </a:solidFill>
                <a:effectLst/>
                <a:uLnTx/>
                <a:uFillTx/>
                <a:latin typeface="Calibri" panose="020F0502020204030204" pitchFamily="34" charset="0"/>
                <a:cs typeface="Calibri" panose="020F0502020204030204" pitchFamily="34" charset="0"/>
                <a:sym typeface="Arial"/>
              </a:rPr>
              <a:t>are informative notes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that were made along the way. </a:t>
            </a:r>
          </a:p>
        </p:txBody>
      </p:sp>
      <p:sp>
        <p:nvSpPr>
          <p:cNvPr id="4" name="TextBox 3">
            <a:extLst>
              <a:ext uri="{FF2B5EF4-FFF2-40B4-BE49-F238E27FC236}">
                <a16:creationId xmlns:a16="http://schemas.microsoft.com/office/drawing/2014/main" id="{105C1F24-987D-F149-8A1F-76A8F2571503}"/>
              </a:ext>
            </a:extLst>
          </p:cNvPr>
          <p:cNvSpPr txBox="1"/>
          <p:nvPr/>
        </p:nvSpPr>
        <p:spPr>
          <a:xfrm>
            <a:off x="1188720" y="915936"/>
            <a:ext cx="572439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Demonstration: Creating a South American refinement grid</a:t>
            </a:r>
          </a:p>
        </p:txBody>
      </p:sp>
      <p:sp>
        <p:nvSpPr>
          <p:cNvPr id="5" name="TextBox 4">
            <a:extLst>
              <a:ext uri="{FF2B5EF4-FFF2-40B4-BE49-F238E27FC236}">
                <a16:creationId xmlns:a16="http://schemas.microsoft.com/office/drawing/2014/main" id="{918E141A-B750-6A42-9A1E-60AD4D579E65}"/>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41214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(2) Creating a New Grid</a:t>
            </a:r>
            <a:endParaRPr sz="2025" dirty="0"/>
          </a:p>
        </p:txBody>
      </p:sp>
      <p:sp>
        <p:nvSpPr>
          <p:cNvPr id="4" name="TextBox 3">
            <a:extLst>
              <a:ext uri="{FF2B5EF4-FFF2-40B4-BE49-F238E27FC236}">
                <a16:creationId xmlns:a16="http://schemas.microsoft.com/office/drawing/2014/main" id="{3E251D1A-A8B0-6F41-9482-158BB5C63875}"/>
              </a:ext>
            </a:extLst>
          </p:cNvPr>
          <p:cNvSpPr txBox="1"/>
          <p:nvPr/>
        </p:nvSpPr>
        <p:spPr>
          <a:xfrm>
            <a:off x="103924" y="788927"/>
            <a:ext cx="5890476" cy="594008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(3) Create a new VR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execdav</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cd $(AMWG_DEMO_FEB22)/src/Community_Mesh_Generation_Toolkit/VRM_tools/VRM_Editor/src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module load gnu/9.1.0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casper% ./VRM_Editor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example grid will be an ne30 grid with a ne120 refinement centered over South America 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which the refinement region is a rectangle that is quasi-aligned with the rectangular grid of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cube face.  (equi-distant w.r.t. great circle lengths)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The nomenclature for the resulting EXODUS file 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SAMGRID01_ne30x4_EXODUS.nc</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VRM_Editor: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As a general rule, we always want to try and center the refined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on a cube face. For this grid, that means S.America.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-Create a default grid - click -&gt;Generate VarMesh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-Zoom in on S. America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-Set the grid rotation values to center on S.America: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Lon = 30. , X = 21.                  -&gt;Generate VarMesh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grid line now provide a guide for creating the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rectangular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Use the Polygon Editor create the refinement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SAVE:  Actions -&gt; Save Refinement Map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REFMAP_SAMGRID01_Z30-X21</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Create initial grid: CUBIT/NOSMOOTH/ Refine=2</a:t>
            </a:r>
          </a:p>
        </p:txBody>
      </p:sp>
      <p:sp>
        <p:nvSpPr>
          <p:cNvPr id="5" name="TextBox 4">
            <a:extLst>
              <a:ext uri="{FF2B5EF4-FFF2-40B4-BE49-F238E27FC236}">
                <a16:creationId xmlns:a16="http://schemas.microsoft.com/office/drawing/2014/main" id="{91A60EE8-0F3A-4C49-B421-A1B7C48DF169}"/>
              </a:ext>
            </a:extLst>
          </p:cNvPr>
          <p:cNvSpPr txBox="1"/>
          <p:nvPr/>
        </p:nvSpPr>
        <p:spPr>
          <a:xfrm>
            <a:off x="6096000" y="788927"/>
            <a:ext cx="6096000" cy="594008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{SEE: Img_SAMGRID01_1.png}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geometric structure of the templates used for transition elements.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also, that the transition region(ne60) is small and not uniform around the perimeter.</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Two settings that help with this are the Refine Type and Smoothing options. The LOWCONN uses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templates that span 2x2 base elements to transition between resolutions, and the SPRING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smoothing rounds out the element shapes to ~reduce~ sharp angles.</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LOWCONN  SPRING: 3@3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SAVE:  Actions -&gt; Write Exodus File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SAMGRID01_ne30x4_EXODUS.nc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{SEE: Img_SAMGRID01_2.png}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smooth and uniform nature of the transition around  the perimeter.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good rule of thumb: The nicer the grid looks, the more uniform and symmetric it is,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better it tends to behave numerically.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For some uses, the width of the transition region does not matter (e.g. nudged boundary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conditions). In other cases it is desirable to have a more gradual transition between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high and low res regions.</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Use the polygon editor to add a 0.5 halo around the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{SEE: Img_SAMGRID01_3.png}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resulting grid extends the transition but uniformity and symmetry are out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window. The command line program offers a method to fix this sort of behavior.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As an alternative to this, slight modifications to the rotation angles will change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roundoffs in the refinement software which leads to better/worse behavior.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Iteratively adjusting these values invariably leads to a well behaver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 this case: X=22.5 Lon=30.7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{SEE: Img_SAMGRID01_4.png}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SAVE:  Actions -&gt; Save Refinement Map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REFMAP_SAMGRID01_Z30.7-X22.5-HALO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SAVE:  Actions -&gt; Write Exodus File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SAMHALO01_ne30x4_EXODUS.nc</a:t>
            </a:r>
          </a:p>
        </p:txBody>
      </p:sp>
    </p:spTree>
    <p:extLst>
      <p:ext uri="{BB962C8B-B14F-4D97-AF65-F5344CB8AC3E}">
        <p14:creationId xmlns:p14="http://schemas.microsoft.com/office/powerpoint/2010/main" val="287272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66"/>
          <p:cNvSpPr txBox="1"/>
          <p:nvPr/>
        </p:nvSpPr>
        <p:spPr>
          <a:xfrm>
            <a:off x="1081311" y="649747"/>
            <a:ext cx="10435600" cy="5284548"/>
          </a:xfrm>
          <a:prstGeom prst="rect">
            <a:avLst/>
          </a:prstGeom>
          <a:noFill/>
          <a:ln>
            <a:noFill/>
          </a:ln>
        </p:spPr>
        <p:txBody>
          <a:bodyPr spcFirstLastPara="1" wrap="square" lIns="91433" tIns="45700" rIns="91433" bIns="457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0" i="0" u="sng" strike="noStrike" kern="0" cap="none" spc="0" normalizeH="0" baseline="0" noProof="0" dirty="0">
                <a:ln>
                  <a:noFill/>
                </a:ln>
                <a:solidFill>
                  <a:srgbClr val="666666"/>
                </a:solidFill>
                <a:effectLst/>
                <a:uLnTx/>
                <a:uFillTx/>
                <a:latin typeface="Arial"/>
                <a:ea typeface="Arial"/>
                <a:cs typeface="Arial"/>
                <a:sym typeface="Arial"/>
              </a:rPr>
              <a:t>New Features:</a:t>
            </a: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287859" marR="0" lvl="0" indent="-287859" algn="l" defTabSz="1219170" rtl="0" eaLnBrk="1" fontAlgn="auto" latinLnBrk="0" hangingPunct="1">
              <a:lnSpc>
                <a:spcPct val="100000"/>
              </a:lnSpc>
              <a:spcBef>
                <a:spcPts val="0"/>
              </a:spcBef>
              <a:spcAft>
                <a:spcPts val="0"/>
              </a:spcAft>
              <a:buClr>
                <a:srgbClr val="666666"/>
              </a:buClr>
              <a:buSzPts val="1400"/>
              <a:buFont typeface="Arial"/>
              <a:buChar char="•"/>
              <a:tabLst/>
              <a:defRPr/>
            </a:pP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Changing Resolution of the Refinement Map:</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287859" marR="0" lvl="0" indent="-169329" algn="l" defTabSz="1219170" rtl="0" eaLnBrk="1" fontAlgn="auto" latinLnBrk="0" hangingPunct="1">
              <a:lnSpc>
                <a:spcPct val="100000"/>
              </a:lnSpc>
              <a:spcBef>
                <a:spcPts val="0"/>
              </a:spcBef>
              <a:spcAft>
                <a:spcPts val="0"/>
              </a:spcAft>
              <a:buClr>
                <a:srgbClr val="666666"/>
              </a:buClr>
              <a:buSzPts val="1400"/>
              <a:buFontTx/>
              <a:buNone/>
              <a:tabLst/>
              <a:defRPr/>
            </a:pP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Gen_REFMAP.ncl  </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An NCL program that creates an empty (val=0) refinement map at a given resolution. Reading this map into the VRM_Editor will cause it to adjust and use the new resolution. </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287859" marR="0" lvl="0" indent="-169329" algn="l" defTabSz="1219170" rtl="0" eaLnBrk="1" fontAlgn="auto" latinLnBrk="0" hangingPunct="1">
              <a:lnSpc>
                <a:spcPct val="100000"/>
              </a:lnSpc>
              <a:spcBef>
                <a:spcPts val="0"/>
              </a:spcBef>
              <a:spcAft>
                <a:spcPts val="0"/>
              </a:spcAft>
              <a:buClr>
                <a:srgbClr val="666666"/>
              </a:buClr>
              <a:buSzPts val="1400"/>
              <a:buFontTx/>
              <a:buNone/>
              <a:tabLst/>
              <a:defRPr/>
            </a:pP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287859" marR="0" lvl="0" indent="-287859" algn="l" defTabSz="1219170" rtl="0" eaLnBrk="1" fontAlgn="auto" latinLnBrk="0" hangingPunct="1">
              <a:lnSpc>
                <a:spcPct val="100000"/>
              </a:lnSpc>
              <a:spcBef>
                <a:spcPts val="0"/>
              </a:spcBef>
              <a:spcAft>
                <a:spcPts val="0"/>
              </a:spcAft>
              <a:buClr>
                <a:srgbClr val="666666"/>
              </a:buClr>
              <a:buSzPts val="1400"/>
              <a:buFont typeface="Arial"/>
              <a:buChar char="•"/>
              <a:tabLst/>
              <a:defRPr/>
            </a:pP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New VRM_Editor options for the Polygon and Rectangle Editors:</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287859" marR="0" lvl="0" indent="-169329" algn="l" defTabSz="1219170" rtl="0" eaLnBrk="1" fontAlgn="auto" latinLnBrk="0" hangingPunct="1">
              <a:lnSpc>
                <a:spcPct val="100000"/>
              </a:lnSpc>
              <a:spcBef>
                <a:spcPts val="0"/>
              </a:spcBef>
              <a:spcAft>
                <a:spcPts val="0"/>
              </a:spcAft>
              <a:buClr>
                <a:srgbClr val="666666"/>
              </a:buClr>
              <a:buSzPts val="1400"/>
              <a:buFontTx/>
              <a:buNone/>
              <a:tabLst/>
              <a:defRPr/>
            </a:pP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Fill All</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Fill the region with the given value</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Fill MaxVal</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Fill the region with MAX[ given value, existing refmap value].</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Fill MinVal</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Fill the region with  MIN[ given value, existing refmap value].</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745048" marR="0" lvl="1" indent="-169329" algn="l" defTabSz="1219170" rtl="0" eaLnBrk="1" fontAlgn="auto" latinLnBrk="0" hangingPunct="1">
              <a:lnSpc>
                <a:spcPct val="100000"/>
              </a:lnSpc>
              <a:spcBef>
                <a:spcPts val="0"/>
              </a:spcBef>
              <a:spcAft>
                <a:spcPts val="0"/>
              </a:spcAft>
              <a:buClr>
                <a:srgbClr val="666666"/>
              </a:buClr>
              <a:buSzPts val="1400"/>
              <a:buFontTx/>
              <a:buNone/>
              <a:tabLst/>
              <a:defRPr/>
            </a:pP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287859" marR="0" lvl="0" indent="-287859" algn="l" defTabSz="1219170" rtl="0" eaLnBrk="1" fontAlgn="auto" latinLnBrk="0" hangingPunct="1">
              <a:lnSpc>
                <a:spcPct val="100000"/>
              </a:lnSpc>
              <a:spcBef>
                <a:spcPts val="0"/>
              </a:spcBef>
              <a:spcAft>
                <a:spcPts val="0"/>
              </a:spcAft>
              <a:buClr>
                <a:srgbClr val="666666"/>
              </a:buClr>
              <a:buSzPts val="1400"/>
              <a:buFont typeface="Arial"/>
              <a:buChar char="•"/>
              <a:tabLst/>
              <a:defRPr/>
            </a:pP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Manual Editing With VRM_Editor/Create_VRMgrid:</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666666"/>
              </a:solidFill>
              <a:effectLst/>
              <a:uLnTx/>
              <a:uFillTx/>
              <a:latin typeface="Arial"/>
              <a:ea typeface="Arial"/>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VRM_Editor</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“Write Refinement </a:t>
            </a:r>
            <a:r>
              <a:rPr lang="en" sz="1867" kern="0" dirty="0">
                <a:solidFill>
                  <a:srgbClr val="666666"/>
                </a:solidFill>
                <a:latin typeface="Arial"/>
                <a:cs typeface="Arial"/>
                <a:sym typeface="Arial"/>
              </a:rPr>
              <a:t>Grid</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to save the discrete refinement values</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Manual Edit</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Use an editor (e.g. vi) to clean up grid problems</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a:p>
            <a:pPr marL="914377"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C00000"/>
                </a:solidFill>
                <a:effectLst/>
                <a:uLnTx/>
                <a:uFillTx/>
                <a:latin typeface="Arial"/>
                <a:ea typeface="Arial"/>
                <a:cs typeface="Arial"/>
                <a:sym typeface="Arial"/>
              </a:rPr>
              <a:t>Create_VRMgrid</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“--refine_</a:t>
            </a:r>
            <a:r>
              <a:rPr kumimoji="0" lang="en" sz="1867" b="0" i="0" u="none" strike="noStrike" kern="0" cap="none" spc="0" normalizeH="0" baseline="0" noProof="0" dirty="0">
                <a:ln>
                  <a:noFill/>
                </a:ln>
                <a:solidFill>
                  <a:srgbClr val="666666"/>
                </a:solidFill>
                <a:effectLst/>
                <a:uLnTx/>
                <a:uFillTx/>
                <a:latin typeface="Arial"/>
                <a:ea typeface="+mn-ea"/>
                <a:cs typeface="Arial"/>
                <a:sym typeface="Arial"/>
              </a:rPr>
              <a:t>cube</a:t>
            </a:r>
            <a:r>
              <a:rPr kumimoji="0" lang="en" sz="1867" b="0" i="0" u="none" strike="noStrike" kern="0" cap="none" spc="0" normalizeH="0" baseline="0" noProof="0" dirty="0">
                <a:ln>
                  <a:noFill/>
                </a:ln>
                <a:solidFill>
                  <a:srgbClr val="666666"/>
                </a:solidFill>
                <a:effectLst/>
                <a:uLnTx/>
                <a:uFillTx/>
                <a:latin typeface="Arial"/>
                <a:ea typeface="Arial"/>
                <a:cs typeface="Arial"/>
                <a:sym typeface="Arial"/>
              </a:rPr>
              <a:t>” command line option to create the EXODUS file.</a:t>
            </a:r>
            <a:endParaRPr kumimoji="0" sz="14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Google Shape;200;p51">
            <a:extLst>
              <a:ext uri="{FF2B5EF4-FFF2-40B4-BE49-F238E27FC236}">
                <a16:creationId xmlns:a16="http://schemas.microsoft.com/office/drawing/2014/main" id="{C6081623-E073-E744-A758-428C6DED1BAE}"/>
              </a:ext>
            </a:extLst>
          </p:cNvPr>
          <p:cNvSpPr txBox="1"/>
          <p:nvPr/>
        </p:nvSpPr>
        <p:spPr>
          <a:xfrm>
            <a:off x="243002" y="149001"/>
            <a:ext cx="3836631" cy="577831"/>
          </a:xfrm>
          <a:prstGeom prst="rect">
            <a:avLst/>
          </a:prstGeom>
          <a:noFill/>
          <a:ln>
            <a:noFill/>
          </a:ln>
        </p:spPr>
        <p:txBody>
          <a:bodyPr spcFirstLastPara="1" wrap="square" lIns="91433" tIns="45700" rIns="91433" bIns="45700" anchor="ctr" anchorCtr="0">
            <a:noAutofit/>
          </a:bodyPr>
          <a:lstStyle/>
          <a:p>
            <a:pPr algn="ctr" defTabSz="1219170">
              <a:buClr>
                <a:srgbClr val="666666"/>
              </a:buClr>
              <a:buSzPts val="1400"/>
            </a:pPr>
            <a:r>
              <a:rPr lang="en" sz="2800" b="1" u="sng" kern="0" dirty="0">
                <a:solidFill>
                  <a:srgbClr val="666666"/>
                </a:solidFill>
                <a:latin typeface="Helvetica Neue"/>
                <a:ea typeface="Helvetica Neue"/>
                <a:cs typeface="Helvetica Neue"/>
                <a:sym typeface="Helvetica Neue"/>
              </a:rPr>
              <a:t>Some Preliminaries:</a:t>
            </a:r>
            <a:endParaRPr sz="14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8D35F333-26C3-1942-8821-33AD6DFA650E}"/>
              </a:ext>
            </a:extLst>
          </p:cNvPr>
          <p:cNvSpPr txBox="1"/>
          <p:nvPr/>
        </p:nvSpPr>
        <p:spPr>
          <a:xfrm>
            <a:off x="1317538" y="6398695"/>
            <a:ext cx="2464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AMWG Winter Meeting 2022</a:t>
            </a:r>
          </a:p>
        </p:txBody>
      </p:sp>
    </p:spTree>
    <p:extLst>
      <p:ext uri="{BB962C8B-B14F-4D97-AF65-F5344CB8AC3E}">
        <p14:creationId xmlns:p14="http://schemas.microsoft.com/office/powerpoint/2010/main" val="376554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2"/>
          <p:cNvSpPr txBox="1">
            <a:spLocks noGrp="1"/>
          </p:cNvSpPr>
          <p:nvPr>
            <p:ph type="title"/>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algn="l"/>
            <a:r>
              <a:rPr lang="en"/>
              <a:t>(2) Creating a New Grid</a:t>
            </a:r>
            <a:endParaRPr/>
          </a:p>
        </p:txBody>
      </p:sp>
      <p:sp>
        <p:nvSpPr>
          <p:cNvPr id="388" name="Google Shape;388;p62"/>
          <p:cNvSpPr txBox="1"/>
          <p:nvPr/>
        </p:nvSpPr>
        <p:spPr>
          <a:xfrm>
            <a:off x="640080" y="822962"/>
            <a:ext cx="2321627" cy="400069"/>
          </a:xfrm>
          <a:prstGeom prst="rect">
            <a:avLst/>
          </a:prstGeom>
          <a:noFill/>
          <a:ln>
            <a:noFill/>
          </a:ln>
        </p:spPr>
        <p:txBody>
          <a:bodyPr spcFirstLastPara="1" wrap="square" lIns="91433" tIns="45700" rIns="91433" bIns="45700" anchor="t" anchorCtr="0">
            <a:spAutoFit/>
          </a:bodyPr>
          <a:lstStyle/>
          <a:p>
            <a:pPr defTabSz="1219170">
              <a:buClr>
                <a:srgbClr val="000000"/>
              </a:buClr>
              <a:buSzPts val="1500"/>
            </a:pPr>
            <a:r>
              <a:rPr lang="en" sz="2000" b="1" u="sng" kern="0">
                <a:solidFill>
                  <a:srgbClr val="000000"/>
                </a:solidFill>
                <a:latin typeface="Arial"/>
                <a:ea typeface="Arial"/>
                <a:cs typeface="Arial"/>
                <a:sym typeface="Arial"/>
              </a:rPr>
              <a:t>Create_VRMgrid</a:t>
            </a:r>
            <a:endParaRPr sz="2000" b="1" u="sng" kern="0">
              <a:solidFill>
                <a:srgbClr val="000000"/>
              </a:solidFill>
              <a:latin typeface="Arial"/>
              <a:ea typeface="Arial"/>
              <a:cs typeface="Arial"/>
              <a:sym typeface="Arial"/>
            </a:endParaRPr>
          </a:p>
        </p:txBody>
      </p:sp>
      <p:sp>
        <p:nvSpPr>
          <p:cNvPr id="389" name="Google Shape;389;p62"/>
          <p:cNvSpPr txBox="1"/>
          <p:nvPr/>
        </p:nvSpPr>
        <p:spPr>
          <a:xfrm>
            <a:off x="1066800" y="1245367"/>
            <a:ext cx="4796800" cy="3704564"/>
          </a:xfrm>
          <a:prstGeom prst="rect">
            <a:avLst/>
          </a:prstGeom>
          <a:noFill/>
          <a:ln>
            <a:noFill/>
          </a:ln>
        </p:spPr>
        <p:txBody>
          <a:bodyPr spcFirstLastPara="1" wrap="square" lIns="91433" tIns="45700" rIns="91433" bIns="45700" anchor="t" anchorCtr="0">
            <a:spAutoFit/>
          </a:bodyPr>
          <a:lstStyle/>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Create_VRMgrid is a command line interface that works very much like SQuadGen.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Rather than providing a PNG image, the user provides a netCDF file containing the refinement map values.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This file can be an output from the VRM_Editor, or a file created by some other means.</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u="sng" kern="0">
                <a:solidFill>
                  <a:srgbClr val="C00000"/>
                </a:solidFill>
                <a:latin typeface="Calibri"/>
                <a:ea typeface="Calibri"/>
                <a:cs typeface="Calibri"/>
                <a:sym typeface="Calibri"/>
              </a:rPr>
              <a:t>NEW OPTION</a:t>
            </a:r>
            <a:r>
              <a:rPr lang="en" sz="1467" kern="0">
                <a:solidFill>
                  <a:srgbClr val="000000"/>
                </a:solidFill>
                <a:latin typeface="Calibri"/>
                <a:ea typeface="Calibri"/>
                <a:cs typeface="Calibri"/>
                <a:sym typeface="Calibri"/>
              </a:rPr>
              <a:t>: The VRM_Editor now has an option like SQuadGen to write out the discrete refinement levels to an ASCII file.</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The user now has the option to edit the refinement domains and then use Create_VRMgrid to generate their grids. </a:t>
            </a:r>
            <a:endParaRPr sz="1467" kern="0">
              <a:solidFill>
                <a:srgbClr val="000000"/>
              </a:solidFill>
              <a:latin typeface="Arial"/>
              <a:cs typeface="Arial"/>
              <a:sym typeface="Arial"/>
            </a:endParaRPr>
          </a:p>
        </p:txBody>
      </p:sp>
      <p:sp>
        <p:nvSpPr>
          <p:cNvPr id="390" name="Google Shape;390;p62"/>
          <p:cNvSpPr txBox="1"/>
          <p:nvPr/>
        </p:nvSpPr>
        <p:spPr>
          <a:xfrm>
            <a:off x="6096000" y="1020365"/>
            <a:ext cx="5689600" cy="3600945"/>
          </a:xfrm>
          <a:prstGeom prst="rect">
            <a:avLst/>
          </a:prstGeom>
          <a:solidFill>
            <a:schemeClr val="lt1"/>
          </a:solidFill>
          <a:ln w="9525" cap="flat" cmpd="sng">
            <a:solidFill>
              <a:srgbClr val="333333"/>
            </a:solidFill>
            <a:prstDash val="solid"/>
            <a:round/>
            <a:headEnd type="none" w="sm" len="sm"/>
            <a:tailEnd type="none" w="sm" len="sm"/>
          </a:ln>
        </p:spPr>
        <p:txBody>
          <a:bodyPr spcFirstLastPara="1" wrap="square" lIns="91433" tIns="45700" rIns="91433" bIns="45700" anchor="t" anchorCtr="0">
            <a:spAutoFit/>
          </a:bodyPr>
          <a:lstStyle/>
          <a:p>
            <a:pPr defTabSz="1219170">
              <a:buClr>
                <a:srgbClr val="000000"/>
              </a:buClr>
              <a:buSzPts val="900"/>
            </a:pPr>
            <a:r>
              <a:rPr lang="en" sz="1200" kern="0">
                <a:solidFill>
                  <a:srgbClr val="000000"/>
                </a:solidFill>
                <a:latin typeface="Calibri"/>
                <a:ea typeface="Calibri"/>
                <a:cs typeface="Calibri"/>
                <a:sym typeface="Calibri"/>
              </a:rPr>
              <a:t>computer&gt;./Create_VRMgrid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Input Parameters:</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--refine_type &lt;string&gt; ["CUBIT"] (Options: CUBIT | LOWCONN | LOWCONNold)</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--grid_type &lt;string&gt; ["CubeSquared"] (Options: Icosahedral | CubeSquared)</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--smooth_type &lt;string&gt; ["NONE"] (Options: NONE | SPRING | PRESSURE)</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--resolution &lt;integer&gt; [30]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--refine_level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--tessellate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--subcells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--smooth_dist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--smooth_iter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--reverse_orient &lt;bool&gt; [false]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--x_rotate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--y_rotate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--lon_shift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--refine_file &lt;string&gt; ["NULL"]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--output &lt;string&gt; ["NULL"] </a:t>
            </a:r>
            <a:endParaRPr sz="1467" kern="0">
              <a:solidFill>
                <a:srgbClr val="000000"/>
              </a:solidFill>
              <a:latin typeface="Arial"/>
              <a:cs typeface="Arial"/>
              <a:sym typeface="Arial"/>
            </a:endParaRPr>
          </a:p>
          <a:p>
            <a:pPr defTabSz="1219170">
              <a:buClr>
                <a:srgbClr val="000000"/>
              </a:buClr>
              <a:buSzPts val="900"/>
            </a:pPr>
            <a:r>
              <a:rPr lang="en" sz="1200" kern="0">
                <a:solidFill>
                  <a:srgbClr val="C00000"/>
                </a:solidFill>
                <a:latin typeface="Calibri"/>
                <a:ea typeface="Calibri"/>
                <a:cs typeface="Calibri"/>
                <a:sym typeface="Calibri"/>
              </a:rPr>
              <a:t>  --refine_cube &lt;string&gt; [“NULL”]</a:t>
            </a:r>
            <a:endParaRPr sz="1200" kern="0">
              <a:solidFill>
                <a:srgbClr val="C00000"/>
              </a:solidFill>
              <a:latin typeface="Calibri"/>
              <a:ea typeface="Calibri"/>
              <a:cs typeface="Calibri"/>
              <a:sym typeface="Calibri"/>
            </a:endParaRPr>
          </a:p>
        </p:txBody>
      </p:sp>
      <p:sp>
        <p:nvSpPr>
          <p:cNvPr id="391" name="Google Shape;391;p62"/>
          <p:cNvSpPr txBox="1"/>
          <p:nvPr/>
        </p:nvSpPr>
        <p:spPr>
          <a:xfrm>
            <a:off x="609600" y="5043534"/>
            <a:ext cx="10588000" cy="1221128"/>
          </a:xfrm>
          <a:prstGeom prst="rect">
            <a:avLst/>
          </a:prstGeom>
          <a:noFill/>
          <a:ln>
            <a:noFill/>
          </a:ln>
        </p:spPr>
        <p:txBody>
          <a:bodyPr spcFirstLastPara="1" wrap="square" lIns="91433" tIns="45700" rIns="91433" bIns="45700" anchor="t" anchorCtr="0">
            <a:spAutoFit/>
          </a:bodyPr>
          <a:lstStyle/>
          <a:p>
            <a:pPr defTabSz="1219170">
              <a:buClr>
                <a:srgbClr val="000000"/>
              </a:buClr>
              <a:buSzPts val="1100"/>
            </a:pPr>
            <a:r>
              <a:rPr lang="en" sz="1467" kern="0">
                <a:solidFill>
                  <a:srgbClr val="000000"/>
                </a:solidFill>
                <a:latin typeface="Calibri"/>
                <a:ea typeface="Calibri"/>
                <a:cs typeface="Calibri"/>
                <a:sym typeface="Calibri"/>
              </a:rPr>
              <a:t>Once the EXODUS file is created, transfer it to Cheyenne to create a repository:</a:t>
            </a:r>
            <a:endParaRPr sz="1467" kern="0">
              <a:solidFill>
                <a:srgbClr val="000000"/>
              </a:solidFill>
              <a:latin typeface="Arial"/>
              <a:cs typeface="Arial"/>
              <a:sym typeface="Arial"/>
            </a:endParaRPr>
          </a:p>
          <a:p>
            <a:pPr defTabSz="1219170">
              <a:buClr>
                <a:srgbClr val="000000"/>
              </a:buClr>
              <a:buSzPts val="1100"/>
            </a:pPr>
            <a:endParaRPr sz="1467" kern="0">
              <a:solidFill>
                <a:srgbClr val="000000"/>
              </a:solidFill>
              <a:latin typeface="Calibri"/>
              <a:ea typeface="Calibri"/>
              <a:cs typeface="Calibri"/>
              <a:sym typeface="Calibri"/>
            </a:endParaRPr>
          </a:p>
          <a:p>
            <a:pPr defTabSz="1219170">
              <a:buClr>
                <a:srgbClr val="000000"/>
              </a:buClr>
              <a:buSzPts val="1100"/>
            </a:pPr>
            <a:r>
              <a:rPr lang="en" sz="1467" kern="0">
                <a:solidFill>
                  <a:srgbClr val="000000"/>
                </a:solidFill>
                <a:latin typeface="Calibri"/>
                <a:ea typeface="Calibri"/>
                <a:cs typeface="Calibri"/>
                <a:sym typeface="Calibri"/>
              </a:rPr>
              <a:t>Create $(AMWG_REPO)/</a:t>
            </a:r>
            <a:r>
              <a:rPr lang="en" sz="1467" kern="0">
                <a:solidFill>
                  <a:srgbClr val="C00000"/>
                </a:solidFill>
                <a:latin typeface="Calibri"/>
                <a:ea typeface="Calibri"/>
                <a:cs typeface="Calibri"/>
                <a:sym typeface="Calibri"/>
              </a:rPr>
              <a:t>ne0np4.SAMGRID01.ne30x4</a:t>
            </a:r>
            <a:r>
              <a:rPr lang="en" sz="1467" kern="0">
                <a:solidFill>
                  <a:srgbClr val="000000"/>
                </a:solidFill>
                <a:latin typeface="Calibri"/>
                <a:ea typeface="Calibri"/>
                <a:cs typeface="Calibri"/>
                <a:sym typeface="Calibri"/>
              </a:rPr>
              <a:t>/</a:t>
            </a:r>
            <a:endParaRPr sz="1467" kern="0">
              <a:solidFill>
                <a:srgbClr val="000000"/>
              </a:solidFill>
              <a:latin typeface="Arial"/>
              <a:cs typeface="Arial"/>
              <a:sym typeface="Arial"/>
            </a:endParaRPr>
          </a:p>
          <a:p>
            <a:pPr defTabSz="1219170">
              <a:buClr>
                <a:srgbClr val="000000"/>
              </a:buClr>
              <a:buSzPts val="1100"/>
            </a:pPr>
            <a:r>
              <a:rPr lang="en" sz="1467" kern="0">
                <a:solidFill>
                  <a:srgbClr val="000000"/>
                </a:solidFill>
                <a:latin typeface="Calibri"/>
                <a:ea typeface="Calibri"/>
                <a:cs typeface="Calibri"/>
                <a:sym typeface="Calibri"/>
              </a:rPr>
              <a:t>Create $(AMWG_REPO)/</a:t>
            </a:r>
            <a:r>
              <a:rPr lang="en" sz="1467" kern="0">
                <a:solidFill>
                  <a:srgbClr val="C00000"/>
                </a:solidFill>
                <a:latin typeface="Calibri"/>
                <a:ea typeface="Calibri"/>
                <a:cs typeface="Calibri"/>
                <a:sym typeface="Calibri"/>
              </a:rPr>
              <a:t>ne0np4.SAMGRID01.ne30x4</a:t>
            </a:r>
            <a:r>
              <a:rPr lang="en" sz="1467" kern="0">
                <a:solidFill>
                  <a:srgbClr val="000000"/>
                </a:solidFill>
                <a:latin typeface="Calibri"/>
                <a:ea typeface="Calibri"/>
                <a:cs typeface="Calibri"/>
                <a:sym typeface="Calibri"/>
              </a:rPr>
              <a:t>/grids/          </a:t>
            </a:r>
            <a:r>
              <a:rPr lang="en" sz="1467" kern="0">
                <a:solidFill>
                  <a:srgbClr val="C00000"/>
                </a:solidFill>
                <a:latin typeface="Calibri"/>
                <a:ea typeface="Calibri"/>
                <a:cs typeface="Calibri"/>
                <a:sym typeface="Calibri"/>
              </a:rPr>
              <a:t>NOTE the naming conventions. </a:t>
            </a:r>
            <a:endParaRPr sz="1467" kern="0">
              <a:solidFill>
                <a:srgbClr val="C00000"/>
              </a:solidFill>
              <a:latin typeface="Calibri"/>
              <a:ea typeface="Calibri"/>
              <a:cs typeface="Calibri"/>
              <a:sym typeface="Calibri"/>
            </a:endParaRPr>
          </a:p>
          <a:p>
            <a:pPr defTabSz="1219170">
              <a:buClr>
                <a:srgbClr val="000000"/>
              </a:buClr>
              <a:buSzPts val="1100"/>
            </a:pPr>
            <a:r>
              <a:rPr lang="en" sz="1467" kern="0">
                <a:solidFill>
                  <a:srgbClr val="000000"/>
                </a:solidFill>
                <a:latin typeface="Calibri"/>
                <a:ea typeface="Calibri"/>
                <a:cs typeface="Calibri"/>
                <a:sym typeface="Calibri"/>
              </a:rPr>
              <a:t>Copy </a:t>
            </a:r>
            <a:r>
              <a:rPr lang="en" sz="1467" kern="0">
                <a:solidFill>
                  <a:srgbClr val="C00000"/>
                </a:solidFill>
                <a:latin typeface="Calibri"/>
                <a:ea typeface="Calibri"/>
                <a:cs typeface="Calibri"/>
                <a:sym typeface="Calibri"/>
              </a:rPr>
              <a:t>SAMGRID01_ne30x4_EXODUS.nc </a:t>
            </a:r>
            <a:r>
              <a:rPr lang="en" sz="1467" kern="0">
                <a:solidFill>
                  <a:srgbClr val="000000"/>
                </a:solidFill>
                <a:latin typeface="Calibri"/>
                <a:ea typeface="Calibri"/>
                <a:cs typeface="Calibri"/>
                <a:sym typeface="Calibri"/>
              </a:rPr>
              <a:t>to the grids/ directory. </a:t>
            </a:r>
            <a:endParaRPr sz="1467" kern="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F99EEE7E-2F46-F447-B354-F846EC0E4423}"/>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2"/>
          <p:cNvSpPr txBox="1">
            <a:spLocks noGrp="1"/>
          </p:cNvSpPr>
          <p:nvPr>
            <p:ph type="title"/>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algn="l"/>
            <a:r>
              <a:rPr lang="en"/>
              <a:t>(2) Creating a New Grid</a:t>
            </a:r>
            <a:endParaRPr/>
          </a:p>
        </p:txBody>
      </p:sp>
      <p:sp>
        <p:nvSpPr>
          <p:cNvPr id="388" name="Google Shape;388;p62"/>
          <p:cNvSpPr txBox="1"/>
          <p:nvPr/>
        </p:nvSpPr>
        <p:spPr>
          <a:xfrm>
            <a:off x="640080" y="822962"/>
            <a:ext cx="2321627" cy="400069"/>
          </a:xfrm>
          <a:prstGeom prst="rect">
            <a:avLst/>
          </a:prstGeom>
          <a:noFill/>
          <a:ln>
            <a:noFill/>
          </a:ln>
        </p:spPr>
        <p:txBody>
          <a:bodyPr spcFirstLastPara="1" wrap="square" lIns="91433" tIns="45700" rIns="91433" bIns="45700" anchor="t" anchorCtr="0">
            <a:spAutoFit/>
          </a:bodyPr>
          <a:lstStyle/>
          <a:p>
            <a:pPr defTabSz="1219170">
              <a:buClr>
                <a:srgbClr val="000000"/>
              </a:buClr>
              <a:buSzPts val="1500"/>
            </a:pPr>
            <a:r>
              <a:rPr lang="en" sz="2000" b="1" u="sng" kern="0">
                <a:solidFill>
                  <a:srgbClr val="000000"/>
                </a:solidFill>
                <a:latin typeface="Arial"/>
                <a:ea typeface="Arial"/>
                <a:cs typeface="Arial"/>
                <a:sym typeface="Arial"/>
              </a:rPr>
              <a:t>Create_VRMgrid</a:t>
            </a:r>
            <a:endParaRPr sz="2000" b="1" u="sng" kern="0">
              <a:solidFill>
                <a:srgbClr val="000000"/>
              </a:solidFill>
              <a:latin typeface="Arial"/>
              <a:ea typeface="Arial"/>
              <a:cs typeface="Arial"/>
              <a:sym typeface="Arial"/>
            </a:endParaRPr>
          </a:p>
        </p:txBody>
      </p:sp>
      <p:sp>
        <p:nvSpPr>
          <p:cNvPr id="389" name="Google Shape;389;p62"/>
          <p:cNvSpPr txBox="1"/>
          <p:nvPr/>
        </p:nvSpPr>
        <p:spPr>
          <a:xfrm>
            <a:off x="1066800" y="1245367"/>
            <a:ext cx="4796800" cy="3704564"/>
          </a:xfrm>
          <a:prstGeom prst="rect">
            <a:avLst/>
          </a:prstGeom>
          <a:noFill/>
          <a:ln>
            <a:noFill/>
          </a:ln>
        </p:spPr>
        <p:txBody>
          <a:bodyPr spcFirstLastPara="1" wrap="square" lIns="91433" tIns="45700" rIns="91433" bIns="45700" anchor="t" anchorCtr="0">
            <a:spAutoFit/>
          </a:bodyPr>
          <a:lstStyle/>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Create_VRMgrid is a command line interface that works very much like SQuadGen.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Rather than providing a PNG image, the user provides a netCDF file containing the refinement map values.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This file can be an output from the VRM_Editor, or a file created by some other means.</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u="sng" kern="0">
                <a:solidFill>
                  <a:srgbClr val="C00000"/>
                </a:solidFill>
                <a:latin typeface="Calibri"/>
                <a:ea typeface="Calibri"/>
                <a:cs typeface="Calibri"/>
                <a:sym typeface="Calibri"/>
              </a:rPr>
              <a:t>NEW OPTION</a:t>
            </a:r>
            <a:r>
              <a:rPr lang="en" sz="1467" kern="0">
                <a:solidFill>
                  <a:srgbClr val="000000"/>
                </a:solidFill>
                <a:latin typeface="Calibri"/>
                <a:ea typeface="Calibri"/>
                <a:cs typeface="Calibri"/>
                <a:sym typeface="Calibri"/>
              </a:rPr>
              <a:t>: The VRM_Editor now has an option like SQuadGen to write out the discrete refinement levels to an ASCII file.</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Calibri"/>
              <a:ea typeface="Calibri"/>
              <a:cs typeface="Calibri"/>
              <a:sym typeface="Calibri"/>
            </a:endParaRPr>
          </a:p>
          <a:p>
            <a:pPr marL="287859" indent="-296326" defTabSz="1219170">
              <a:buClr>
                <a:srgbClr val="000000"/>
              </a:buClr>
              <a:buSzPts val="1100"/>
              <a:buFont typeface="Arial"/>
              <a:buChar char="•"/>
            </a:pPr>
            <a:r>
              <a:rPr lang="en" sz="1467" kern="0">
                <a:solidFill>
                  <a:srgbClr val="000000"/>
                </a:solidFill>
                <a:latin typeface="Calibri"/>
                <a:ea typeface="Calibri"/>
                <a:cs typeface="Calibri"/>
                <a:sym typeface="Calibri"/>
              </a:rPr>
              <a:t>The user now has the option to edit the refinement domains and then use Create_VRMgrid to generate their grids. </a:t>
            </a:r>
            <a:endParaRPr sz="1467" kern="0">
              <a:solidFill>
                <a:srgbClr val="000000"/>
              </a:solidFill>
              <a:latin typeface="Arial"/>
              <a:cs typeface="Arial"/>
              <a:sym typeface="Arial"/>
            </a:endParaRPr>
          </a:p>
        </p:txBody>
      </p:sp>
      <p:sp>
        <p:nvSpPr>
          <p:cNvPr id="390" name="Google Shape;390;p62"/>
          <p:cNvSpPr txBox="1"/>
          <p:nvPr/>
        </p:nvSpPr>
        <p:spPr>
          <a:xfrm>
            <a:off x="6096000" y="1020365"/>
            <a:ext cx="5689600" cy="3600945"/>
          </a:xfrm>
          <a:prstGeom prst="rect">
            <a:avLst/>
          </a:prstGeom>
          <a:solidFill>
            <a:schemeClr val="lt1"/>
          </a:solidFill>
          <a:ln w="9525" cap="flat" cmpd="sng">
            <a:solidFill>
              <a:srgbClr val="333333"/>
            </a:solidFill>
            <a:prstDash val="solid"/>
            <a:round/>
            <a:headEnd type="none" w="sm" len="sm"/>
            <a:tailEnd type="none" w="sm" len="sm"/>
          </a:ln>
        </p:spPr>
        <p:txBody>
          <a:bodyPr spcFirstLastPara="1" wrap="square" lIns="91433" tIns="45700" rIns="91433" bIns="45700" anchor="t" anchorCtr="0">
            <a:spAutoFit/>
          </a:bodyPr>
          <a:lstStyle/>
          <a:p>
            <a:pPr defTabSz="1219170">
              <a:buClr>
                <a:srgbClr val="000000"/>
              </a:buClr>
              <a:buSzPts val="900"/>
            </a:pPr>
            <a:r>
              <a:rPr lang="en" sz="1200" kern="0">
                <a:solidFill>
                  <a:srgbClr val="000000"/>
                </a:solidFill>
                <a:latin typeface="Calibri"/>
                <a:ea typeface="Calibri"/>
                <a:cs typeface="Calibri"/>
                <a:sym typeface="Calibri"/>
              </a:rPr>
              <a:t>computer&gt;./Create_VRMgrid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Input Parameters:</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--refine_type &lt;string&gt; ["CUBIT"] (Options: CUBIT | LOWCONN | LOWCONNold)</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--grid_type &lt;string&gt; ["CubeSquared"] (Options: Icosahedral | CubeSquared)</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--smooth_type &lt;string&gt; ["NONE"] (Options: NONE | SPRING | PRESSURE)</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--resolution &lt;integer&gt; [30]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--refine_level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--tessellate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--subcells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--smooth_dist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--smooth_iter &lt;integer&gt; [0]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--reverse_orient &lt;bool&gt; [false]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--x_rotate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--y_rotate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--lon_shift &lt;double&gt; [0.000000]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--refine_file &lt;string&gt; ["NULL"] </a:t>
            </a:r>
            <a:endParaRPr sz="1467" kern="0">
              <a:solidFill>
                <a:srgbClr val="000000"/>
              </a:solidFill>
              <a:latin typeface="Arial"/>
              <a:cs typeface="Arial"/>
              <a:sym typeface="Arial"/>
            </a:endParaRPr>
          </a:p>
          <a:p>
            <a:pPr defTabSz="1219170">
              <a:buClr>
                <a:srgbClr val="000000"/>
              </a:buClr>
              <a:buSzPts val="900"/>
            </a:pPr>
            <a:r>
              <a:rPr lang="en" sz="1200" kern="0">
                <a:solidFill>
                  <a:srgbClr val="000000"/>
                </a:solidFill>
                <a:latin typeface="Calibri"/>
                <a:ea typeface="Calibri"/>
                <a:cs typeface="Calibri"/>
                <a:sym typeface="Calibri"/>
              </a:rPr>
              <a:t>  --output &lt;string&gt; ["NULL"] </a:t>
            </a:r>
            <a:endParaRPr sz="1467" kern="0">
              <a:solidFill>
                <a:srgbClr val="000000"/>
              </a:solidFill>
              <a:latin typeface="Arial"/>
              <a:cs typeface="Arial"/>
              <a:sym typeface="Arial"/>
            </a:endParaRPr>
          </a:p>
          <a:p>
            <a:pPr defTabSz="1219170">
              <a:buClr>
                <a:srgbClr val="000000"/>
              </a:buClr>
              <a:buSzPts val="900"/>
            </a:pPr>
            <a:r>
              <a:rPr lang="en" sz="1200" kern="0">
                <a:solidFill>
                  <a:srgbClr val="C00000"/>
                </a:solidFill>
                <a:latin typeface="Calibri"/>
                <a:ea typeface="Calibri"/>
                <a:cs typeface="Calibri"/>
                <a:sym typeface="Calibri"/>
              </a:rPr>
              <a:t>  --refine_cube &lt;string&gt; [“NULL”]</a:t>
            </a:r>
            <a:endParaRPr sz="1200" kern="0">
              <a:solidFill>
                <a:srgbClr val="C00000"/>
              </a:solidFill>
              <a:latin typeface="Calibri"/>
              <a:ea typeface="Calibri"/>
              <a:cs typeface="Calibri"/>
              <a:sym typeface="Calibri"/>
            </a:endParaRPr>
          </a:p>
        </p:txBody>
      </p:sp>
      <p:sp>
        <p:nvSpPr>
          <p:cNvPr id="391" name="Google Shape;391;p62"/>
          <p:cNvSpPr txBox="1"/>
          <p:nvPr/>
        </p:nvSpPr>
        <p:spPr>
          <a:xfrm>
            <a:off x="609600" y="5043534"/>
            <a:ext cx="10588000" cy="1221128"/>
          </a:xfrm>
          <a:prstGeom prst="rect">
            <a:avLst/>
          </a:prstGeom>
          <a:noFill/>
          <a:ln>
            <a:noFill/>
          </a:ln>
        </p:spPr>
        <p:txBody>
          <a:bodyPr spcFirstLastPara="1" wrap="square" lIns="91433" tIns="45700" rIns="91433" bIns="45700" anchor="t" anchorCtr="0">
            <a:spAutoFit/>
          </a:bodyPr>
          <a:lstStyle/>
          <a:p>
            <a:pPr defTabSz="1219170">
              <a:buClr>
                <a:srgbClr val="000000"/>
              </a:buClr>
              <a:buSzPts val="1100"/>
            </a:pPr>
            <a:r>
              <a:rPr lang="en" sz="1467" kern="0">
                <a:solidFill>
                  <a:srgbClr val="000000"/>
                </a:solidFill>
                <a:latin typeface="Calibri"/>
                <a:ea typeface="Calibri"/>
                <a:cs typeface="Calibri"/>
                <a:sym typeface="Calibri"/>
              </a:rPr>
              <a:t>Once the EXODUS file is created, transfer it to Cheyenne to create a repository:</a:t>
            </a:r>
            <a:endParaRPr sz="1467" kern="0">
              <a:solidFill>
                <a:srgbClr val="000000"/>
              </a:solidFill>
              <a:latin typeface="Arial"/>
              <a:cs typeface="Arial"/>
              <a:sym typeface="Arial"/>
            </a:endParaRPr>
          </a:p>
          <a:p>
            <a:pPr defTabSz="1219170">
              <a:buClr>
                <a:srgbClr val="000000"/>
              </a:buClr>
              <a:buSzPts val="1100"/>
            </a:pPr>
            <a:endParaRPr sz="1467" kern="0">
              <a:solidFill>
                <a:srgbClr val="000000"/>
              </a:solidFill>
              <a:latin typeface="Calibri"/>
              <a:ea typeface="Calibri"/>
              <a:cs typeface="Calibri"/>
              <a:sym typeface="Calibri"/>
            </a:endParaRPr>
          </a:p>
          <a:p>
            <a:pPr defTabSz="1219170">
              <a:buClr>
                <a:srgbClr val="000000"/>
              </a:buClr>
              <a:buSzPts val="1100"/>
            </a:pPr>
            <a:r>
              <a:rPr lang="en" sz="1467" kern="0">
                <a:solidFill>
                  <a:srgbClr val="000000"/>
                </a:solidFill>
                <a:latin typeface="Calibri"/>
                <a:ea typeface="Calibri"/>
                <a:cs typeface="Calibri"/>
                <a:sym typeface="Calibri"/>
              </a:rPr>
              <a:t>Create $(AMWG_REPO)/</a:t>
            </a:r>
            <a:r>
              <a:rPr lang="en" sz="1467" kern="0">
                <a:solidFill>
                  <a:srgbClr val="C00000"/>
                </a:solidFill>
                <a:latin typeface="Calibri"/>
                <a:ea typeface="Calibri"/>
                <a:cs typeface="Calibri"/>
                <a:sym typeface="Calibri"/>
              </a:rPr>
              <a:t>ne0np4.SAMGRID01.ne30x4</a:t>
            </a:r>
            <a:r>
              <a:rPr lang="en" sz="1467" kern="0">
                <a:solidFill>
                  <a:srgbClr val="000000"/>
                </a:solidFill>
                <a:latin typeface="Calibri"/>
                <a:ea typeface="Calibri"/>
                <a:cs typeface="Calibri"/>
                <a:sym typeface="Calibri"/>
              </a:rPr>
              <a:t>/</a:t>
            </a:r>
            <a:endParaRPr sz="1467" kern="0">
              <a:solidFill>
                <a:srgbClr val="000000"/>
              </a:solidFill>
              <a:latin typeface="Arial"/>
              <a:cs typeface="Arial"/>
              <a:sym typeface="Arial"/>
            </a:endParaRPr>
          </a:p>
          <a:p>
            <a:pPr defTabSz="1219170">
              <a:buClr>
                <a:srgbClr val="000000"/>
              </a:buClr>
              <a:buSzPts val="1100"/>
            </a:pPr>
            <a:r>
              <a:rPr lang="en" sz="1467" kern="0">
                <a:solidFill>
                  <a:srgbClr val="000000"/>
                </a:solidFill>
                <a:latin typeface="Calibri"/>
                <a:ea typeface="Calibri"/>
                <a:cs typeface="Calibri"/>
                <a:sym typeface="Calibri"/>
              </a:rPr>
              <a:t>Create $(AMWG_REPO)/</a:t>
            </a:r>
            <a:r>
              <a:rPr lang="en" sz="1467" kern="0">
                <a:solidFill>
                  <a:srgbClr val="C00000"/>
                </a:solidFill>
                <a:latin typeface="Calibri"/>
                <a:ea typeface="Calibri"/>
                <a:cs typeface="Calibri"/>
                <a:sym typeface="Calibri"/>
              </a:rPr>
              <a:t>ne0np4.SAMGRID01.ne30x4</a:t>
            </a:r>
            <a:r>
              <a:rPr lang="en" sz="1467" kern="0">
                <a:solidFill>
                  <a:srgbClr val="000000"/>
                </a:solidFill>
                <a:latin typeface="Calibri"/>
                <a:ea typeface="Calibri"/>
                <a:cs typeface="Calibri"/>
                <a:sym typeface="Calibri"/>
              </a:rPr>
              <a:t>/grids/          </a:t>
            </a:r>
            <a:r>
              <a:rPr lang="en" sz="1467" kern="0">
                <a:solidFill>
                  <a:srgbClr val="C00000"/>
                </a:solidFill>
                <a:latin typeface="Calibri"/>
                <a:ea typeface="Calibri"/>
                <a:cs typeface="Calibri"/>
                <a:sym typeface="Calibri"/>
              </a:rPr>
              <a:t>NOTE the naming conventions. </a:t>
            </a:r>
            <a:endParaRPr sz="1467" kern="0">
              <a:solidFill>
                <a:srgbClr val="C00000"/>
              </a:solidFill>
              <a:latin typeface="Calibri"/>
              <a:ea typeface="Calibri"/>
              <a:cs typeface="Calibri"/>
              <a:sym typeface="Calibri"/>
            </a:endParaRPr>
          </a:p>
          <a:p>
            <a:pPr defTabSz="1219170">
              <a:buClr>
                <a:srgbClr val="000000"/>
              </a:buClr>
              <a:buSzPts val="1100"/>
            </a:pPr>
            <a:r>
              <a:rPr lang="en" sz="1467" kern="0">
                <a:solidFill>
                  <a:srgbClr val="000000"/>
                </a:solidFill>
                <a:latin typeface="Calibri"/>
                <a:ea typeface="Calibri"/>
                <a:cs typeface="Calibri"/>
                <a:sym typeface="Calibri"/>
              </a:rPr>
              <a:t>Copy </a:t>
            </a:r>
            <a:r>
              <a:rPr lang="en" sz="1467" kern="0">
                <a:solidFill>
                  <a:srgbClr val="C00000"/>
                </a:solidFill>
                <a:latin typeface="Calibri"/>
                <a:ea typeface="Calibri"/>
                <a:cs typeface="Calibri"/>
                <a:sym typeface="Calibri"/>
              </a:rPr>
              <a:t>SAMGRID01_ne30x4_EXODUS.nc </a:t>
            </a:r>
            <a:r>
              <a:rPr lang="en" sz="1467" kern="0">
                <a:solidFill>
                  <a:srgbClr val="000000"/>
                </a:solidFill>
                <a:latin typeface="Calibri"/>
                <a:ea typeface="Calibri"/>
                <a:cs typeface="Calibri"/>
                <a:sym typeface="Calibri"/>
              </a:rPr>
              <a:t>to the grids/ directory. </a:t>
            </a:r>
            <a:endParaRPr sz="1467" kern="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F99EEE7E-2F46-F447-B354-F846EC0E4423}"/>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
        <p:nvSpPr>
          <p:cNvPr id="2" name="TextBox 1">
            <a:extLst>
              <a:ext uri="{FF2B5EF4-FFF2-40B4-BE49-F238E27FC236}">
                <a16:creationId xmlns:a16="http://schemas.microsoft.com/office/drawing/2014/main" id="{F16D33AB-F5A3-364C-AF49-CEC115AA5D0A}"/>
              </a:ext>
            </a:extLst>
          </p:cNvPr>
          <p:cNvSpPr txBox="1"/>
          <p:nvPr/>
        </p:nvSpPr>
        <p:spPr>
          <a:xfrm>
            <a:off x="406400" y="1404549"/>
            <a:ext cx="7810674" cy="2585323"/>
          </a:xfrm>
          <a:prstGeom prst="rect">
            <a:avLst/>
          </a:prstGeom>
          <a:solidFill>
            <a:srgbClr val="F4DED2"/>
          </a:solidFill>
          <a:ln>
            <a:solidFill>
              <a:schemeClr val="accent1"/>
            </a:solidFill>
          </a:ln>
        </p:spPr>
        <p:txBody>
          <a:bodyPr wrap="square" rtlCol="0">
            <a:spAutoFit/>
          </a:bodyPr>
          <a:lstStyle/>
          <a:p>
            <a:r>
              <a:rPr lang="en-US" dirty="0"/>
              <a:t>The VRM settings needed for manual editing with the command line program are embedded in the EXODUS file created by VRM_Editor:</a:t>
            </a:r>
          </a:p>
          <a:p>
            <a:endParaRPr lang="en-US" dirty="0"/>
          </a:p>
          <a:p>
            <a:r>
              <a:rPr lang="en-US" dirty="0"/>
              <a:t>Cheyenne% ncdump SAMGRID01_ne30x4_EXODUS.nc | grep VRM</a:t>
            </a:r>
          </a:p>
          <a:p>
            <a:endParaRPr lang="en-US" dirty="0"/>
          </a:p>
          <a:p>
            <a:r>
              <a:rPr lang="en-US" dirty="0"/>
              <a:t>Once the refine_grid.dat file saved in VRM_Editor has been edited, pass it and the VRM settings to the command line program to create the final grid.</a:t>
            </a:r>
          </a:p>
          <a:p>
            <a:endParaRPr lang="en-US" dirty="0"/>
          </a:p>
          <a:p>
            <a:r>
              <a:rPr lang="en-US" dirty="0"/>
              <a:t> </a:t>
            </a:r>
          </a:p>
        </p:txBody>
      </p:sp>
    </p:spTree>
    <p:extLst>
      <p:ext uri="{BB962C8B-B14F-4D97-AF65-F5344CB8AC3E}">
        <p14:creationId xmlns:p14="http://schemas.microsoft.com/office/powerpoint/2010/main" val="395352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8"/>
          <p:cNvSpPr txBox="1">
            <a:spLocks noGrp="1"/>
          </p:cNvSpPr>
          <p:nvPr>
            <p:ph type="title"/>
          </p:nvPr>
        </p:nvSpPr>
        <p:spPr>
          <a:xfrm>
            <a:off x="1981200" y="156299"/>
            <a:ext cx="8229600" cy="377100"/>
          </a:xfrm>
          <a:prstGeom prst="rect">
            <a:avLst/>
          </a:prstGeom>
          <a:noFill/>
          <a:ln>
            <a:noFill/>
          </a:ln>
        </p:spPr>
        <p:txBody>
          <a:bodyPr spcFirstLastPara="1" wrap="square" lIns="91433" tIns="45700" rIns="91433" bIns="45700" anchor="ctr" anchorCtr="0">
            <a:noAutofit/>
          </a:bodyPr>
          <a:lstStyle/>
          <a:p>
            <a:pPr algn="l">
              <a:buSzPts val="1500"/>
            </a:pPr>
            <a:r>
              <a:rPr lang="en" sz="2000"/>
              <a:t>(2) Creating a New Grid</a:t>
            </a:r>
            <a:endParaRPr sz="2000"/>
          </a:p>
        </p:txBody>
      </p:sp>
      <p:sp>
        <p:nvSpPr>
          <p:cNvPr id="855" name="Google Shape;855;p68"/>
          <p:cNvSpPr txBox="1"/>
          <p:nvPr/>
        </p:nvSpPr>
        <p:spPr>
          <a:xfrm>
            <a:off x="986971" y="1176107"/>
            <a:ext cx="10580800" cy="5059165"/>
          </a:xfrm>
          <a:prstGeom prst="rect">
            <a:avLst/>
          </a:prstGeom>
          <a:noFill/>
          <a:ln>
            <a:noFill/>
          </a:ln>
        </p:spPr>
        <p:txBody>
          <a:bodyPr spcFirstLastPara="1" wrap="square" lIns="91433" tIns="45700" rIns="91433" bIns="45700" anchor="t" anchorCtr="0">
            <a:spAutoFit/>
          </a:bodyPr>
          <a:lstStyle/>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Refinement regions whose boundaries are aligned with </a:t>
            </a:r>
            <a:r>
              <a:rPr lang="en" sz="1467" kern="0">
                <a:solidFill>
                  <a:srgbClr val="000000"/>
                </a:solidFill>
                <a:latin typeface="Arial"/>
                <a:cs typeface="Arial"/>
                <a:sym typeface="Arial"/>
              </a:rPr>
              <a:t>(rectangular)</a:t>
            </a:r>
            <a:r>
              <a:rPr lang="en" sz="1467" kern="0">
                <a:solidFill>
                  <a:srgbClr val="000000"/>
                </a:solidFill>
                <a:latin typeface="Arial"/>
                <a:ea typeface="Arial"/>
                <a:cs typeface="Arial"/>
                <a:sym typeface="Arial"/>
              </a:rPr>
              <a:t> spectral element grid lines tend to behave better numerically.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Regions that “look” good – have a uniform/symmetric appearance – tend to behave better numerically.</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In general, it is better to use LOWCONN instead of CUBIT.</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Convex regions tend to behave better numerically compared to regions that have concave edges.</a:t>
            </a:r>
            <a:endParaRPr sz="1467" kern="0">
              <a:solidFill>
                <a:srgbClr val="000000"/>
              </a:solidFill>
              <a:latin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When creating a high resolution region (e.g. ne240), try to make each halo (successive resolutions) several cells wide on all sides of the domain.  </a:t>
            </a:r>
            <a:endParaRPr sz="1467" kern="0">
              <a:solidFill>
                <a:srgbClr val="000000"/>
              </a:solidFill>
              <a:latin typeface="Arial"/>
              <a:ea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Generally, corner angles in the range (45-135) are okay, particularly with LOWCONN. Once the angles leave this range, users should identify the elements identified a the bottom of VRM_Editor and try to adjust the grid. [This is a FUZZY boundary!, elements that are near the limiting values may still be acceptable]</a:t>
            </a:r>
            <a:endParaRPr sz="1467" kern="0">
              <a:solidFill>
                <a:srgbClr val="000000"/>
              </a:solidFill>
              <a:latin typeface="Arial"/>
              <a:ea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Try to center the refinement on a cube face.</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AVOID aggressive refinement at the edges of the cube faces.</a:t>
            </a:r>
            <a:endParaRPr sz="1467" kern="0">
              <a:solidFill>
                <a:srgbClr val="000000"/>
              </a:solidFill>
              <a:latin typeface="Arial"/>
              <a:cs typeface="Arial"/>
              <a:sym typeface="Arial"/>
            </a:endParaRPr>
          </a:p>
          <a:p>
            <a:pPr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If you are having trouble with a grid, e.g. it needs large sub-cycling settings, then there is likely a problem with your grid. In the long run, you are better off iterating with variations/adjustments to your grid to get better performance. </a:t>
            </a:r>
            <a:endParaRPr sz="1467" kern="0">
              <a:solidFill>
                <a:srgbClr val="000000"/>
              </a:solidFill>
              <a:latin typeface="Arial"/>
              <a:cs typeface="Arial"/>
              <a:sym typeface="Arial"/>
            </a:endParaRPr>
          </a:p>
        </p:txBody>
      </p:sp>
      <p:sp>
        <p:nvSpPr>
          <p:cNvPr id="856" name="Google Shape;856;p68"/>
          <p:cNvSpPr txBox="1"/>
          <p:nvPr/>
        </p:nvSpPr>
        <p:spPr>
          <a:xfrm>
            <a:off x="624095" y="707300"/>
            <a:ext cx="4400000" cy="570400"/>
          </a:xfrm>
          <a:prstGeom prst="rect">
            <a:avLst/>
          </a:prstGeom>
          <a:noFill/>
          <a:ln>
            <a:noFill/>
          </a:ln>
        </p:spPr>
        <p:txBody>
          <a:bodyPr spcFirstLastPara="1" wrap="square" lIns="91433" tIns="45700" rIns="91433" bIns="45700" anchor="ctr" anchorCtr="0">
            <a:normAutofit/>
          </a:bodyPr>
          <a:lstStyle/>
          <a:p>
            <a:pPr algn="ctr" defTabSz="1219170">
              <a:buClr>
                <a:srgbClr val="FFFFFF"/>
              </a:buClr>
              <a:buSzPts val="1700"/>
            </a:pPr>
            <a:r>
              <a:rPr lang="en" sz="1867" b="1" u="sng" kern="0">
                <a:solidFill>
                  <a:srgbClr val="0D131F"/>
                </a:solidFill>
                <a:latin typeface="Helvetica Neue"/>
                <a:ea typeface="Helvetica Neue"/>
                <a:cs typeface="Helvetica Neue"/>
                <a:sym typeface="Helvetica Neue"/>
              </a:rPr>
              <a:t>Summary of Best practices</a:t>
            </a:r>
            <a:endParaRPr sz="1467" kern="0">
              <a:solidFill>
                <a:srgbClr val="000000"/>
              </a:solidFill>
              <a:latin typeface="Arial"/>
              <a:cs typeface="Arial"/>
              <a:sym typeface="Arial"/>
            </a:endParaRPr>
          </a:p>
        </p:txBody>
      </p:sp>
      <p:grpSp>
        <p:nvGrpSpPr>
          <p:cNvPr id="857" name="Google Shape;857;p68"/>
          <p:cNvGrpSpPr/>
          <p:nvPr/>
        </p:nvGrpSpPr>
        <p:grpSpPr>
          <a:xfrm>
            <a:off x="7630713" y="4457533"/>
            <a:ext cx="3399967" cy="943441"/>
            <a:chOff x="7024920" y="2485560"/>
            <a:chExt cx="3399966" cy="943441"/>
          </a:xfrm>
        </p:grpSpPr>
        <p:grpSp>
          <p:nvGrpSpPr>
            <p:cNvPr id="858" name="Google Shape;858;p68"/>
            <p:cNvGrpSpPr/>
            <p:nvPr/>
          </p:nvGrpSpPr>
          <p:grpSpPr>
            <a:xfrm>
              <a:off x="7024920" y="2485563"/>
              <a:ext cx="3399966" cy="943436"/>
              <a:chOff x="1485900" y="3399966"/>
              <a:chExt cx="3399966" cy="943436"/>
            </a:xfrm>
          </p:grpSpPr>
          <p:cxnSp>
            <p:nvCxnSpPr>
              <p:cNvPr id="859" name="Google Shape;859;p68"/>
              <p:cNvCxnSpPr/>
              <p:nvPr/>
            </p:nvCxnSpPr>
            <p:spPr>
              <a:xfrm>
                <a:off x="1485900" y="4343400"/>
                <a:ext cx="1866900" cy="0"/>
              </a:xfrm>
              <a:prstGeom prst="straightConnector1">
                <a:avLst/>
              </a:prstGeom>
              <a:noFill/>
              <a:ln w="38100" cap="flat" cmpd="sng">
                <a:solidFill>
                  <a:srgbClr val="237B9F"/>
                </a:solidFill>
                <a:prstDash val="solid"/>
                <a:round/>
                <a:headEnd type="none" w="sm" len="sm"/>
                <a:tailEnd type="none" w="sm" len="sm"/>
              </a:ln>
            </p:spPr>
          </p:cxnSp>
          <p:cxnSp>
            <p:nvCxnSpPr>
              <p:cNvPr id="860" name="Google Shape;860;p68"/>
              <p:cNvCxnSpPr/>
              <p:nvPr/>
            </p:nvCxnSpPr>
            <p:spPr>
              <a:xfrm>
                <a:off x="3018966" y="3399966"/>
                <a:ext cx="1866900" cy="0"/>
              </a:xfrm>
              <a:prstGeom prst="straightConnector1">
                <a:avLst/>
              </a:prstGeom>
              <a:noFill/>
              <a:ln w="38100" cap="flat" cmpd="sng">
                <a:solidFill>
                  <a:srgbClr val="237B9F"/>
                </a:solidFill>
                <a:prstDash val="solid"/>
                <a:round/>
                <a:headEnd type="none" w="sm" len="sm"/>
                <a:tailEnd type="none" w="sm" len="sm"/>
              </a:ln>
            </p:spPr>
          </p:cxnSp>
          <p:cxnSp>
            <p:nvCxnSpPr>
              <p:cNvPr id="861" name="Google Shape;861;p68"/>
              <p:cNvCxnSpPr/>
              <p:nvPr/>
            </p:nvCxnSpPr>
            <p:spPr>
              <a:xfrm rot="10800000" flipH="1">
                <a:off x="1485900" y="3399966"/>
                <a:ext cx="1507669" cy="943436"/>
              </a:xfrm>
              <a:prstGeom prst="straightConnector1">
                <a:avLst/>
              </a:prstGeom>
              <a:noFill/>
              <a:ln w="38100" cap="flat" cmpd="sng">
                <a:solidFill>
                  <a:srgbClr val="237B9F"/>
                </a:solidFill>
                <a:prstDash val="solid"/>
                <a:round/>
                <a:headEnd type="none" w="sm" len="sm"/>
                <a:tailEnd type="none" w="sm" len="sm"/>
              </a:ln>
            </p:spPr>
          </p:cxnSp>
          <p:cxnSp>
            <p:nvCxnSpPr>
              <p:cNvPr id="862" name="Google Shape;862;p68"/>
              <p:cNvCxnSpPr/>
              <p:nvPr/>
            </p:nvCxnSpPr>
            <p:spPr>
              <a:xfrm rot="10800000" flipH="1">
                <a:off x="3352800" y="3399966"/>
                <a:ext cx="1533066" cy="943434"/>
              </a:xfrm>
              <a:prstGeom prst="straightConnector1">
                <a:avLst/>
              </a:prstGeom>
              <a:noFill/>
              <a:ln w="38100" cap="flat" cmpd="sng">
                <a:solidFill>
                  <a:srgbClr val="237B9F"/>
                </a:solidFill>
                <a:prstDash val="solid"/>
                <a:round/>
                <a:headEnd type="none" w="sm" len="sm"/>
                <a:tailEnd type="none" w="sm" len="sm"/>
              </a:ln>
            </p:spPr>
          </p:cxnSp>
        </p:grpSp>
        <p:cxnSp>
          <p:nvCxnSpPr>
            <p:cNvPr id="863" name="Google Shape;863;p68"/>
            <p:cNvCxnSpPr/>
            <p:nvPr/>
          </p:nvCxnSpPr>
          <p:spPr>
            <a:xfrm>
              <a:off x="8186411" y="2704200"/>
              <a:ext cx="1886503" cy="0"/>
            </a:xfrm>
            <a:prstGeom prst="straightConnector1">
              <a:avLst/>
            </a:prstGeom>
            <a:noFill/>
            <a:ln w="9525" cap="flat" cmpd="sng">
              <a:solidFill>
                <a:srgbClr val="C00000"/>
              </a:solidFill>
              <a:prstDash val="solid"/>
              <a:round/>
              <a:headEnd type="none" w="sm" len="sm"/>
              <a:tailEnd type="none" w="sm" len="sm"/>
            </a:ln>
          </p:spPr>
        </p:cxnSp>
        <p:cxnSp>
          <p:nvCxnSpPr>
            <p:cNvPr id="864" name="Google Shape;864;p68"/>
            <p:cNvCxnSpPr/>
            <p:nvPr/>
          </p:nvCxnSpPr>
          <p:spPr>
            <a:xfrm>
              <a:off x="7426276" y="3190431"/>
              <a:ext cx="1760033" cy="0"/>
            </a:xfrm>
            <a:prstGeom prst="straightConnector1">
              <a:avLst/>
            </a:prstGeom>
            <a:noFill/>
            <a:ln w="9525" cap="flat" cmpd="sng">
              <a:solidFill>
                <a:srgbClr val="C00000"/>
              </a:solidFill>
              <a:prstDash val="solid"/>
              <a:round/>
              <a:headEnd type="none" w="sm" len="sm"/>
              <a:tailEnd type="none" w="sm" len="sm"/>
            </a:ln>
          </p:spPr>
        </p:cxnSp>
        <p:cxnSp>
          <p:nvCxnSpPr>
            <p:cNvPr id="865" name="Google Shape;865;p68"/>
            <p:cNvCxnSpPr/>
            <p:nvPr/>
          </p:nvCxnSpPr>
          <p:spPr>
            <a:xfrm rot="10800000" flipH="1">
              <a:off x="8448686" y="2485560"/>
              <a:ext cx="1475247" cy="922587"/>
            </a:xfrm>
            <a:prstGeom prst="straightConnector1">
              <a:avLst/>
            </a:prstGeom>
            <a:noFill/>
            <a:ln w="9525" cap="flat" cmpd="sng">
              <a:solidFill>
                <a:srgbClr val="C00000"/>
              </a:solidFill>
              <a:prstDash val="solid"/>
              <a:round/>
              <a:headEnd type="none" w="sm" len="sm"/>
              <a:tailEnd type="none" w="sm" len="sm"/>
            </a:ln>
          </p:spPr>
        </p:cxnSp>
        <p:cxnSp>
          <p:nvCxnSpPr>
            <p:cNvPr id="866" name="Google Shape;866;p68"/>
            <p:cNvCxnSpPr/>
            <p:nvPr/>
          </p:nvCxnSpPr>
          <p:spPr>
            <a:xfrm rot="10800000" flipH="1">
              <a:off x="7475323" y="2485560"/>
              <a:ext cx="1467524" cy="943441"/>
            </a:xfrm>
            <a:prstGeom prst="straightConnector1">
              <a:avLst/>
            </a:prstGeom>
            <a:noFill/>
            <a:ln w="9525" cap="flat" cmpd="sng">
              <a:solidFill>
                <a:srgbClr val="C00000"/>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9"/>
          <p:cNvSpPr txBox="1">
            <a:spLocks noGrp="1"/>
          </p:cNvSpPr>
          <p:nvPr>
            <p:ph type="title"/>
          </p:nvPr>
        </p:nvSpPr>
        <p:spPr>
          <a:xfrm>
            <a:off x="1981200" y="156299"/>
            <a:ext cx="8229600" cy="377100"/>
          </a:xfrm>
          <a:prstGeom prst="rect">
            <a:avLst/>
          </a:prstGeom>
          <a:noFill/>
          <a:ln>
            <a:noFill/>
          </a:ln>
        </p:spPr>
        <p:txBody>
          <a:bodyPr spcFirstLastPara="1" wrap="square" lIns="91433" tIns="45700" rIns="91433" bIns="45700" anchor="ctr" anchorCtr="0">
            <a:noAutofit/>
          </a:bodyPr>
          <a:lstStyle/>
          <a:p>
            <a:pPr algn="l">
              <a:buSzPts val="1500"/>
            </a:pPr>
            <a:r>
              <a:rPr lang="en" sz="2000"/>
              <a:t>(2) Creating a New Grid</a:t>
            </a:r>
            <a:endParaRPr sz="2000"/>
          </a:p>
        </p:txBody>
      </p:sp>
      <p:sp>
        <p:nvSpPr>
          <p:cNvPr id="872" name="Google Shape;872;p69"/>
          <p:cNvSpPr txBox="1"/>
          <p:nvPr/>
        </p:nvSpPr>
        <p:spPr>
          <a:xfrm>
            <a:off x="624113" y="707307"/>
            <a:ext cx="3860800" cy="570467"/>
          </a:xfrm>
          <a:prstGeom prst="rect">
            <a:avLst/>
          </a:prstGeom>
          <a:noFill/>
          <a:ln>
            <a:noFill/>
          </a:ln>
        </p:spPr>
        <p:txBody>
          <a:bodyPr spcFirstLastPara="1" wrap="square" lIns="91433" tIns="45700" rIns="91433" bIns="45700" anchor="ctr" anchorCtr="0">
            <a:normAutofit fontScale="92500"/>
          </a:bodyPr>
          <a:lstStyle/>
          <a:p>
            <a:pPr algn="ctr" defTabSz="1219170">
              <a:buClr>
                <a:srgbClr val="FFFFFF"/>
              </a:buClr>
              <a:buSzPct val="128571"/>
            </a:pPr>
            <a:r>
              <a:rPr lang="en" sz="1867" b="1" u="sng" kern="0">
                <a:solidFill>
                  <a:srgbClr val="0D131F"/>
                </a:solidFill>
                <a:latin typeface="Helvetica Neue"/>
                <a:ea typeface="Helvetica Neue"/>
                <a:cs typeface="Helvetica Neue"/>
                <a:sym typeface="Helvetica Neue"/>
              </a:rPr>
              <a:t>Summary of Best practices (Cont)</a:t>
            </a:r>
            <a:endParaRPr sz="1467" kern="0">
              <a:solidFill>
                <a:srgbClr val="000000"/>
              </a:solidFill>
              <a:latin typeface="Arial"/>
              <a:cs typeface="Arial"/>
              <a:sym typeface="Arial"/>
            </a:endParaRPr>
          </a:p>
        </p:txBody>
      </p:sp>
      <p:sp>
        <p:nvSpPr>
          <p:cNvPr id="873" name="Google Shape;873;p69"/>
          <p:cNvSpPr txBox="1"/>
          <p:nvPr/>
        </p:nvSpPr>
        <p:spPr>
          <a:xfrm>
            <a:off x="986971" y="1277773"/>
            <a:ext cx="10580915" cy="3478797"/>
          </a:xfrm>
          <a:prstGeom prst="rect">
            <a:avLst/>
          </a:prstGeom>
          <a:noFill/>
          <a:ln>
            <a:noFill/>
          </a:ln>
        </p:spPr>
        <p:txBody>
          <a:bodyPr spcFirstLastPara="1" wrap="square" lIns="91433" tIns="45700" rIns="91433" bIns="45700" anchor="t" anchorCtr="0">
            <a:spAutoFit/>
          </a:bodyPr>
          <a:lstStyle/>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When making a small refined region you might want to start with ne60 grid (instead of ne30).</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In the polygon editor of VRM Editor, the number of vertices can not be increased more than 8. When making a large refined region try using multiple polygons in VRM Editor to get edges that follow the SE grid lines.</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Sometime there are only minor irregularities along a refinement edge. To smooth edges in VRM Editor, try adjust Lon shift and Rotate-X, Rotate-Y by small amounts (0.1 deg), this sometimes resolves the problem.</a:t>
            </a:r>
            <a:endParaRPr sz="1467" kern="0">
              <a:solidFill>
                <a:srgbClr val="000000"/>
              </a:solidFill>
              <a:latin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You may want to save refinement map frequently, because the VRM editor sometimes crashes. When there is a crash, you can restart your work from the saving point. </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a:p>
            <a:pPr marL="287859" indent="-296326" defTabSz="1219170">
              <a:buClr>
                <a:srgbClr val="000000"/>
              </a:buClr>
              <a:buSzPts val="1100"/>
              <a:buFont typeface="Arial"/>
              <a:buChar char="•"/>
            </a:pPr>
            <a:r>
              <a:rPr lang="en" sz="1467" kern="0">
                <a:solidFill>
                  <a:srgbClr val="000000"/>
                </a:solidFill>
                <a:latin typeface="Arial"/>
                <a:ea typeface="Arial"/>
                <a:cs typeface="Arial"/>
                <a:sym typeface="Arial"/>
              </a:rPr>
              <a:t>If you are having trouble with a grid, e.g. it needs large sub-cycling settings, then there is likely a problem with your grid. In the long run, you are better off iterating with variations/adjustments to your grid to get better performance. </a:t>
            </a:r>
            <a:endParaRPr sz="1467" kern="0">
              <a:solidFill>
                <a:srgbClr val="000000"/>
              </a:solidFill>
              <a:latin typeface="Arial"/>
              <a:cs typeface="Arial"/>
              <a:sym typeface="Arial"/>
            </a:endParaRPr>
          </a:p>
          <a:p>
            <a:pPr defTabSz="1219170">
              <a:buClr>
                <a:srgbClr val="000000"/>
              </a:buClr>
            </a:pPr>
            <a:r>
              <a:rPr lang="en" sz="1467" kern="0">
                <a:solidFill>
                  <a:srgbClr val="000000"/>
                </a:solidFill>
                <a:latin typeface="Arial"/>
                <a:ea typeface="Arial"/>
                <a:cs typeface="Arial"/>
                <a:sym typeface="Arial"/>
              </a:rPr>
              <a:t>      </a:t>
            </a:r>
            <a:r>
              <a:rPr lang="en" sz="1467" kern="0">
                <a:solidFill>
                  <a:srgbClr val="C00000"/>
                </a:solidFill>
                <a:latin typeface="Arial"/>
                <a:ea typeface="Arial"/>
                <a:cs typeface="Arial"/>
                <a:sym typeface="Arial"/>
              </a:rPr>
              <a:t>[YES!, This is worth saying twice]</a:t>
            </a:r>
            <a:endParaRPr sz="1467" kern="0">
              <a:solidFill>
                <a:srgbClr val="000000"/>
              </a:solidFill>
              <a:latin typeface="Arial"/>
              <a:cs typeface="Arial"/>
              <a:sym typeface="Arial"/>
            </a:endParaRPr>
          </a:p>
          <a:p>
            <a:pPr marL="287859" indent="-203195" defTabSz="1219170">
              <a:buClr>
                <a:srgbClr val="000000"/>
              </a:buClr>
              <a:buSzPts val="1100"/>
            </a:pPr>
            <a:endParaRPr sz="1467" kern="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0"/>
          <p:cNvSpPr txBox="1"/>
          <p:nvPr/>
        </p:nvSpPr>
        <p:spPr>
          <a:xfrm>
            <a:off x="203067" y="363000"/>
            <a:ext cx="5771200" cy="366800"/>
          </a:xfrm>
          <a:prstGeom prst="rect">
            <a:avLst/>
          </a:prstGeom>
          <a:noFill/>
          <a:ln>
            <a:noFill/>
          </a:ln>
        </p:spPr>
        <p:txBody>
          <a:bodyPr spcFirstLastPara="1" wrap="square" lIns="91433" tIns="45700" rIns="91433" bIns="45700" anchor="ctr" anchorCtr="0">
            <a:noAutofit/>
          </a:bodyPr>
          <a:lstStyle/>
          <a:p>
            <a:pPr defTabSz="1219170">
              <a:buClr>
                <a:srgbClr val="666666"/>
              </a:buClr>
              <a:buSzPts val="1900"/>
            </a:pPr>
            <a:r>
              <a:rPr lang="en" sz="2533" b="1" kern="0">
                <a:solidFill>
                  <a:srgbClr val="666666"/>
                </a:solidFill>
                <a:latin typeface="Helvetica Neue"/>
                <a:ea typeface="Helvetica Neue"/>
                <a:cs typeface="Helvetica Neue"/>
                <a:sym typeface="Helvetica Neue"/>
              </a:rPr>
              <a:t>Some Variable Resolution Examples</a:t>
            </a:r>
            <a:endParaRPr sz="1467" kern="0">
              <a:solidFill>
                <a:srgbClr val="000000"/>
              </a:solidFill>
              <a:latin typeface="Arial"/>
              <a:cs typeface="Arial"/>
              <a:sym typeface="Arial"/>
            </a:endParaRPr>
          </a:p>
        </p:txBody>
      </p:sp>
      <p:pic>
        <p:nvPicPr>
          <p:cNvPr id="879" name="Google Shape;879;p70"/>
          <p:cNvPicPr preferRelativeResize="0"/>
          <p:nvPr/>
        </p:nvPicPr>
        <p:blipFill rotWithShape="1">
          <a:blip r:embed="rId3">
            <a:alphaModFix/>
          </a:blip>
          <a:srcRect/>
          <a:stretch/>
        </p:blipFill>
        <p:spPr>
          <a:xfrm>
            <a:off x="6096001" y="274639"/>
            <a:ext cx="5893767" cy="5893767"/>
          </a:xfrm>
          <a:prstGeom prst="rect">
            <a:avLst/>
          </a:prstGeom>
          <a:noFill/>
          <a:ln>
            <a:noFill/>
          </a:ln>
        </p:spPr>
      </p:pic>
      <p:sp>
        <p:nvSpPr>
          <p:cNvPr id="4" name="TextBox 3">
            <a:extLst>
              <a:ext uri="{FF2B5EF4-FFF2-40B4-BE49-F238E27FC236}">
                <a16:creationId xmlns:a16="http://schemas.microsoft.com/office/drawing/2014/main" id="{E01F1857-660F-3349-88E3-FE95116A50A3}"/>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7" name="TextBox 6">
            <a:extLst>
              <a:ext uri="{FF2B5EF4-FFF2-40B4-BE49-F238E27FC236}">
                <a16:creationId xmlns:a16="http://schemas.microsoft.com/office/drawing/2014/main" id="{25B9C108-348A-544C-9241-42BC7AD69F20}"/>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pic>
        <p:nvPicPr>
          <p:cNvPr id="884" name="Google Shape;884;p71"/>
          <p:cNvPicPr preferRelativeResize="0"/>
          <p:nvPr/>
        </p:nvPicPr>
        <p:blipFill rotWithShape="1">
          <a:blip r:embed="rId3">
            <a:alphaModFix/>
          </a:blip>
          <a:srcRect/>
          <a:stretch/>
        </p:blipFill>
        <p:spPr>
          <a:xfrm>
            <a:off x="3018700" y="641733"/>
            <a:ext cx="9173299" cy="6216267"/>
          </a:xfrm>
          <a:prstGeom prst="rect">
            <a:avLst/>
          </a:prstGeom>
          <a:noFill/>
          <a:ln>
            <a:noFill/>
          </a:ln>
        </p:spPr>
      </p:pic>
      <p:sp>
        <p:nvSpPr>
          <p:cNvPr id="885" name="Google Shape;885;p71"/>
          <p:cNvSpPr txBox="1"/>
          <p:nvPr/>
        </p:nvSpPr>
        <p:spPr>
          <a:xfrm>
            <a:off x="6181967" y="26135"/>
            <a:ext cx="3634400" cy="65661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2667" b="1" kern="0">
                <a:solidFill>
                  <a:srgbClr val="000000"/>
                </a:solidFill>
                <a:latin typeface="Helvetica Neue"/>
                <a:ea typeface="Helvetica Neue"/>
                <a:cs typeface="Helvetica Neue"/>
                <a:sym typeface="Helvetica Neue"/>
              </a:rPr>
              <a:t>ne30x8 CONUS grid</a:t>
            </a:r>
            <a:endParaRPr sz="2667" b="1" kern="0">
              <a:solidFill>
                <a:srgbClr val="000000"/>
              </a:solidFill>
              <a:latin typeface="Helvetica Neue"/>
              <a:ea typeface="Helvetica Neue"/>
              <a:cs typeface="Helvetica Neue"/>
              <a:sym typeface="Helvetica Neue"/>
            </a:endParaRPr>
          </a:p>
        </p:txBody>
      </p:sp>
      <p:sp>
        <p:nvSpPr>
          <p:cNvPr id="886" name="Google Shape;886;p71"/>
          <p:cNvSpPr txBox="1"/>
          <p:nvPr/>
        </p:nvSpPr>
        <p:spPr>
          <a:xfrm>
            <a:off x="805967" y="1040435"/>
            <a:ext cx="20368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Refined region follows base grid lines</a:t>
            </a:r>
            <a:endParaRPr sz="1867" kern="0">
              <a:solidFill>
                <a:srgbClr val="000000"/>
              </a:solidFill>
              <a:latin typeface="Helvetica Neue"/>
              <a:ea typeface="Helvetica Neue"/>
              <a:cs typeface="Helvetica Neue"/>
              <a:sym typeface="Helvetica Neue"/>
            </a:endParaRPr>
          </a:p>
        </p:txBody>
      </p:sp>
      <p:sp>
        <p:nvSpPr>
          <p:cNvPr id="887" name="Google Shape;887;p71"/>
          <p:cNvSpPr txBox="1"/>
          <p:nvPr/>
        </p:nvSpPr>
        <p:spPr>
          <a:xfrm>
            <a:off x="490867" y="2579135"/>
            <a:ext cx="2168800" cy="139547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Each intermediate resolution has several cells on all sides</a:t>
            </a:r>
            <a:endParaRPr sz="1867" kern="0">
              <a:solidFill>
                <a:srgbClr val="000000"/>
              </a:solidFill>
              <a:latin typeface="Helvetica Neue"/>
              <a:ea typeface="Helvetica Neue"/>
              <a:cs typeface="Helvetica Neue"/>
              <a:sym typeface="Helvetica Neue"/>
            </a:endParaRPr>
          </a:p>
        </p:txBody>
      </p:sp>
      <p:sp>
        <p:nvSpPr>
          <p:cNvPr id="888" name="Google Shape;888;p71"/>
          <p:cNvSpPr txBox="1"/>
          <p:nvPr/>
        </p:nvSpPr>
        <p:spPr>
          <a:xfrm>
            <a:off x="381000" y="4513402"/>
            <a:ext cx="24616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Transition grid cells are generally uniform</a:t>
            </a:r>
            <a:endParaRPr sz="1867" kern="0">
              <a:solidFill>
                <a:srgbClr val="000000"/>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Google Shape;893;p72"/>
          <p:cNvPicPr preferRelativeResize="0"/>
          <p:nvPr/>
        </p:nvPicPr>
        <p:blipFill rotWithShape="1">
          <a:blip r:embed="rId3">
            <a:alphaModFix/>
          </a:blip>
          <a:srcRect/>
          <a:stretch/>
        </p:blipFill>
        <p:spPr>
          <a:xfrm>
            <a:off x="203202" y="203200"/>
            <a:ext cx="11988801" cy="5994400"/>
          </a:xfrm>
          <a:prstGeom prst="rect">
            <a:avLst/>
          </a:prstGeom>
          <a:noFill/>
          <a:ln>
            <a:noFill/>
          </a:ln>
        </p:spPr>
      </p:pic>
      <p:sp>
        <p:nvSpPr>
          <p:cNvPr id="894" name="Google Shape;894;p72"/>
          <p:cNvSpPr txBox="1"/>
          <p:nvPr/>
        </p:nvSpPr>
        <p:spPr>
          <a:xfrm>
            <a:off x="0" y="0"/>
            <a:ext cx="4598000" cy="533504"/>
          </a:xfrm>
          <a:prstGeom prst="rect">
            <a:avLst/>
          </a:prstGeom>
          <a:solidFill>
            <a:schemeClr val="lt1"/>
          </a:solid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ne30x16, with 0.5, 0.25, 0.125 halos</a:t>
            </a:r>
            <a:endParaRPr sz="1867" kern="0">
              <a:solidFill>
                <a:srgbClr val="000000"/>
              </a:solidFill>
              <a:latin typeface="Helvetica Neue"/>
              <a:ea typeface="Helvetica Neue"/>
              <a:cs typeface="Helvetica Neue"/>
              <a:sym typeface="Helvetica Neue"/>
            </a:endParaRPr>
          </a:p>
        </p:txBody>
      </p:sp>
      <p:pic>
        <p:nvPicPr>
          <p:cNvPr id="895" name="Google Shape;895;p72"/>
          <p:cNvPicPr preferRelativeResize="0"/>
          <p:nvPr/>
        </p:nvPicPr>
        <p:blipFill rotWithShape="1">
          <a:blip r:embed="rId4">
            <a:alphaModFix/>
          </a:blip>
          <a:srcRect/>
          <a:stretch/>
        </p:blipFill>
        <p:spPr>
          <a:xfrm>
            <a:off x="2" y="813000"/>
            <a:ext cx="2362500" cy="5449035"/>
          </a:xfrm>
          <a:prstGeom prst="rect">
            <a:avLst/>
          </a:prstGeom>
          <a:noFill/>
          <a:ln>
            <a:noFill/>
          </a:ln>
        </p:spPr>
      </p:pic>
      <p:pic>
        <p:nvPicPr>
          <p:cNvPr id="896" name="Google Shape;896;p72"/>
          <p:cNvPicPr preferRelativeResize="0"/>
          <p:nvPr/>
        </p:nvPicPr>
        <p:blipFill rotWithShape="1">
          <a:blip r:embed="rId5">
            <a:alphaModFix/>
          </a:blip>
          <a:srcRect/>
          <a:stretch/>
        </p:blipFill>
        <p:spPr>
          <a:xfrm>
            <a:off x="6409841" y="107999"/>
            <a:ext cx="5687657" cy="2709804"/>
          </a:xfrm>
          <a:prstGeom prst="rect">
            <a:avLst/>
          </a:prstGeom>
          <a:noFill/>
          <a:ln>
            <a:noFill/>
          </a:ln>
        </p:spPr>
      </p:pic>
      <p:sp>
        <p:nvSpPr>
          <p:cNvPr id="897" name="Google Shape;897;p72"/>
          <p:cNvSpPr txBox="1"/>
          <p:nvPr/>
        </p:nvSpPr>
        <p:spPr>
          <a:xfrm>
            <a:off x="6475500" y="2"/>
            <a:ext cx="5614800" cy="512857"/>
          </a:xfrm>
          <a:prstGeom prst="rect">
            <a:avLst/>
          </a:prstGeom>
          <a:solidFill>
            <a:schemeClr val="lt1"/>
          </a:solidFill>
          <a:ln>
            <a:noFill/>
          </a:ln>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Helvetica Neue"/>
                <a:ea typeface="Helvetica Neue"/>
                <a:cs typeface="Helvetica Neue"/>
                <a:sym typeface="Helvetica Neue"/>
              </a:rPr>
              <a:t>Although refinement map looks irregular, grid is ok.</a:t>
            </a:r>
            <a:endParaRPr sz="1733" kern="0">
              <a:solidFill>
                <a:srgbClr val="000000"/>
              </a:solidFill>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E9CD15FB-88B8-9E4B-93E0-0D696FFD6EC5}"/>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p73"/>
          <p:cNvPicPr preferRelativeResize="0"/>
          <p:nvPr/>
        </p:nvPicPr>
        <p:blipFill rotWithShape="1">
          <a:blip r:embed="rId3">
            <a:alphaModFix/>
          </a:blip>
          <a:srcRect/>
          <a:stretch/>
        </p:blipFill>
        <p:spPr>
          <a:xfrm>
            <a:off x="5917467" y="1607735"/>
            <a:ext cx="6274532" cy="4556933"/>
          </a:xfrm>
          <a:prstGeom prst="rect">
            <a:avLst/>
          </a:prstGeom>
          <a:noFill/>
          <a:ln>
            <a:noFill/>
          </a:ln>
        </p:spPr>
      </p:pic>
      <p:sp>
        <p:nvSpPr>
          <p:cNvPr id="903" name="Google Shape;903;p73"/>
          <p:cNvSpPr txBox="1"/>
          <p:nvPr/>
        </p:nvSpPr>
        <p:spPr>
          <a:xfrm>
            <a:off x="8177333" y="548635"/>
            <a:ext cx="1515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Final grid</a:t>
            </a:r>
            <a:endParaRPr sz="1867" kern="0">
              <a:solidFill>
                <a:srgbClr val="000000"/>
              </a:solidFill>
              <a:latin typeface="Helvetica Neue"/>
              <a:ea typeface="Helvetica Neue"/>
              <a:cs typeface="Helvetica Neue"/>
              <a:sym typeface="Helvetica Neue"/>
            </a:endParaRPr>
          </a:p>
        </p:txBody>
      </p:sp>
      <p:sp>
        <p:nvSpPr>
          <p:cNvPr id="904" name="Google Shape;904;p73"/>
          <p:cNvSpPr txBox="1"/>
          <p:nvPr/>
        </p:nvSpPr>
        <p:spPr>
          <a:xfrm>
            <a:off x="600900" y="365767"/>
            <a:ext cx="3514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Preliminary grid - uneven halo</a:t>
            </a:r>
            <a:endParaRPr sz="1867" kern="0">
              <a:solidFill>
                <a:srgbClr val="000000"/>
              </a:solidFill>
              <a:latin typeface="Helvetica Neue"/>
              <a:ea typeface="Helvetica Neue"/>
              <a:cs typeface="Helvetica Neue"/>
              <a:sym typeface="Helvetica Neue"/>
            </a:endParaRPr>
          </a:p>
        </p:txBody>
      </p:sp>
      <p:pic>
        <p:nvPicPr>
          <p:cNvPr id="905" name="Google Shape;905;p73"/>
          <p:cNvPicPr preferRelativeResize="0"/>
          <p:nvPr/>
        </p:nvPicPr>
        <p:blipFill rotWithShape="1">
          <a:blip r:embed="rId4">
            <a:alphaModFix/>
          </a:blip>
          <a:srcRect/>
          <a:stretch/>
        </p:blipFill>
        <p:spPr>
          <a:xfrm>
            <a:off x="509300" y="2082535"/>
            <a:ext cx="4637467" cy="3704300"/>
          </a:xfrm>
          <a:prstGeom prst="rect">
            <a:avLst/>
          </a:prstGeom>
          <a:noFill/>
          <a:ln>
            <a:noFill/>
          </a:ln>
        </p:spPr>
      </p:pic>
      <p:sp>
        <p:nvSpPr>
          <p:cNvPr id="6" name="TextBox 5">
            <a:extLst>
              <a:ext uri="{FF2B5EF4-FFF2-40B4-BE49-F238E27FC236}">
                <a16:creationId xmlns:a16="http://schemas.microsoft.com/office/drawing/2014/main" id="{4BFAB6ED-5B69-0C4D-A997-DE5089F4D676}"/>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4"/>
          <p:cNvSpPr txBox="1"/>
          <p:nvPr/>
        </p:nvSpPr>
        <p:spPr>
          <a:xfrm>
            <a:off x="1186933" y="146534"/>
            <a:ext cx="8440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examples of poor grids - convex edges, weird transition grids, …</a:t>
            </a:r>
            <a:endParaRPr sz="1867" kern="0">
              <a:solidFill>
                <a:srgbClr val="000000"/>
              </a:solidFill>
              <a:latin typeface="Helvetica Neue"/>
              <a:ea typeface="Helvetica Neue"/>
              <a:cs typeface="Helvetica Neue"/>
              <a:sym typeface="Helvetica Neue"/>
            </a:endParaRPr>
          </a:p>
        </p:txBody>
      </p:sp>
      <p:pic>
        <p:nvPicPr>
          <p:cNvPr id="911" name="Google Shape;911;p74"/>
          <p:cNvPicPr preferRelativeResize="0"/>
          <p:nvPr/>
        </p:nvPicPr>
        <p:blipFill rotWithShape="1">
          <a:blip r:embed="rId3">
            <a:alphaModFix/>
          </a:blip>
          <a:srcRect l="45245" t="8688" r="21943" b="47760"/>
          <a:stretch/>
        </p:blipFill>
        <p:spPr>
          <a:xfrm>
            <a:off x="2" y="1460883"/>
            <a:ext cx="6095999" cy="4810951"/>
          </a:xfrm>
          <a:prstGeom prst="rect">
            <a:avLst/>
          </a:prstGeom>
          <a:noFill/>
          <a:ln>
            <a:noFill/>
          </a:ln>
        </p:spPr>
      </p:pic>
      <p:sp>
        <p:nvSpPr>
          <p:cNvPr id="912" name="Google Shape;912;p74"/>
          <p:cNvSpPr txBox="1"/>
          <p:nvPr/>
        </p:nvSpPr>
        <p:spPr>
          <a:xfrm>
            <a:off x="0" y="990367"/>
            <a:ext cx="4953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ne30x8, LOWCON, Spring: 3 iter. 0 length</a:t>
            </a:r>
            <a:endParaRPr sz="1867" kern="0">
              <a:solidFill>
                <a:srgbClr val="000000"/>
              </a:solidFill>
              <a:latin typeface="Helvetica Neue"/>
              <a:ea typeface="Helvetica Neue"/>
              <a:cs typeface="Helvetica Neue"/>
              <a:sym typeface="Helvetica Neue"/>
            </a:endParaRPr>
          </a:p>
        </p:txBody>
      </p:sp>
      <p:sp>
        <p:nvSpPr>
          <p:cNvPr id="913" name="Google Shape;913;p74"/>
          <p:cNvSpPr txBox="1"/>
          <p:nvPr/>
        </p:nvSpPr>
        <p:spPr>
          <a:xfrm>
            <a:off x="6403733" y="1702502"/>
            <a:ext cx="4220400" cy="1887336"/>
          </a:xfrm>
          <a:prstGeom prst="rect">
            <a:avLst/>
          </a:prstGeom>
          <a:noFill/>
          <a:ln>
            <a:noFill/>
          </a:ln>
        </p:spPr>
        <p:txBody>
          <a:bodyPr spcFirstLastPara="1" wrap="square" lIns="121900" tIns="121900" rIns="121900" bIns="121900" anchor="t" anchorCtr="0">
            <a:spAutoFit/>
          </a:bodyPr>
          <a:lstStyle/>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Irregular halo</a:t>
            </a:r>
            <a:endParaRPr sz="2133" kern="0">
              <a:solidFill>
                <a:srgbClr val="000000"/>
              </a:solidFill>
              <a:latin typeface="Helvetica Neue"/>
              <a:ea typeface="Helvetica Neue"/>
              <a:cs typeface="Helvetica Neue"/>
              <a:sym typeface="Helvetica Neue"/>
            </a:endParaRPr>
          </a:p>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Bump on north side</a:t>
            </a:r>
            <a:endParaRPr sz="2133" kern="0">
              <a:solidFill>
                <a:srgbClr val="000000"/>
              </a:solidFill>
              <a:latin typeface="Helvetica Neue"/>
              <a:ea typeface="Helvetica Neue"/>
              <a:cs typeface="Helvetica Neue"/>
              <a:sym typeface="Helvetica Neue"/>
            </a:endParaRPr>
          </a:p>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SW corner is convex</a:t>
            </a:r>
            <a:endParaRPr sz="2133" kern="0">
              <a:solidFill>
                <a:srgbClr val="000000"/>
              </a:solidFill>
              <a:latin typeface="Helvetica Neue"/>
              <a:ea typeface="Helvetica Neue"/>
              <a:cs typeface="Helvetica Neue"/>
              <a:sym typeface="Helvetica Neue"/>
            </a:endParaRPr>
          </a:p>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Changing resolution across cube edge</a:t>
            </a:r>
            <a:endParaRPr sz="2133" kern="0">
              <a:solidFill>
                <a:srgbClr val="000000"/>
              </a:solidFill>
              <a:latin typeface="Helvetica Neue"/>
              <a:ea typeface="Helvetica Neue"/>
              <a:cs typeface="Helvetica Neue"/>
              <a:sym typeface="Helvetica Neue"/>
            </a:endParaRPr>
          </a:p>
        </p:txBody>
      </p:sp>
      <p:sp>
        <p:nvSpPr>
          <p:cNvPr id="914" name="Google Shape;914;p74"/>
          <p:cNvSpPr/>
          <p:nvPr/>
        </p:nvSpPr>
        <p:spPr>
          <a:xfrm>
            <a:off x="2329967" y="2051533"/>
            <a:ext cx="1201600" cy="9524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915" name="Google Shape;915;p74"/>
          <p:cNvSpPr/>
          <p:nvPr/>
        </p:nvSpPr>
        <p:spPr>
          <a:xfrm>
            <a:off x="1832700" y="4158733"/>
            <a:ext cx="1082400" cy="7348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916" name="Google Shape;916;p74"/>
          <p:cNvSpPr/>
          <p:nvPr/>
        </p:nvSpPr>
        <p:spPr>
          <a:xfrm rot="-1510377">
            <a:off x="875251" y="3429002"/>
            <a:ext cx="1082397" cy="640783"/>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cxnSp>
        <p:nvCxnSpPr>
          <p:cNvPr id="917" name="Google Shape;917;p74"/>
          <p:cNvCxnSpPr/>
          <p:nvPr/>
        </p:nvCxnSpPr>
        <p:spPr>
          <a:xfrm flipH="1">
            <a:off x="4189100" y="2367967"/>
            <a:ext cx="2474800" cy="18400"/>
          </a:xfrm>
          <a:prstGeom prst="straightConnector1">
            <a:avLst/>
          </a:prstGeom>
          <a:noFill/>
          <a:ln w="38100" cap="flat" cmpd="sng">
            <a:solidFill>
              <a:srgbClr val="FF0000"/>
            </a:solidFill>
            <a:prstDash val="solid"/>
            <a:round/>
            <a:headEnd type="none" w="sm" len="sm"/>
            <a:tailEnd type="triangle" w="med" len="med"/>
          </a:ln>
        </p:spPr>
      </p:cxnSp>
      <p:sp>
        <p:nvSpPr>
          <p:cNvPr id="10" name="TextBox 9">
            <a:extLst>
              <a:ext uri="{FF2B5EF4-FFF2-40B4-BE49-F238E27FC236}">
                <a16:creationId xmlns:a16="http://schemas.microsoft.com/office/drawing/2014/main" id="{F5E23CA5-3E43-EA42-944A-AEE096B4A014}"/>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75"/>
          <p:cNvPicPr preferRelativeResize="0"/>
          <p:nvPr/>
        </p:nvPicPr>
        <p:blipFill>
          <a:blip r:embed="rId3">
            <a:alphaModFix/>
          </a:blip>
          <a:stretch>
            <a:fillRect/>
          </a:stretch>
        </p:blipFill>
        <p:spPr>
          <a:xfrm>
            <a:off x="103168" y="1045767"/>
            <a:ext cx="5215033" cy="5156167"/>
          </a:xfrm>
          <a:prstGeom prst="rect">
            <a:avLst/>
          </a:prstGeom>
          <a:noFill/>
          <a:ln>
            <a:noFill/>
          </a:ln>
        </p:spPr>
      </p:pic>
      <p:sp>
        <p:nvSpPr>
          <p:cNvPr id="923" name="Google Shape;923;p75"/>
          <p:cNvSpPr txBox="1"/>
          <p:nvPr/>
        </p:nvSpPr>
        <p:spPr>
          <a:xfrm>
            <a:off x="1186933" y="146535"/>
            <a:ext cx="8440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examples of poor grids - convex edges, weird transition grids, …</a:t>
            </a:r>
            <a:endParaRPr sz="1867" kern="0">
              <a:solidFill>
                <a:srgbClr val="000000"/>
              </a:solidFill>
              <a:latin typeface="Helvetica Neue"/>
              <a:ea typeface="Helvetica Neue"/>
              <a:cs typeface="Helvetica Neue"/>
              <a:sym typeface="Helvetica Neue"/>
            </a:endParaRPr>
          </a:p>
        </p:txBody>
      </p:sp>
      <p:sp>
        <p:nvSpPr>
          <p:cNvPr id="924" name="Google Shape;924;p75"/>
          <p:cNvSpPr txBox="1"/>
          <p:nvPr/>
        </p:nvSpPr>
        <p:spPr>
          <a:xfrm>
            <a:off x="1643333" y="613767"/>
            <a:ext cx="4953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ne30x4, LOWCON</a:t>
            </a:r>
            <a:endParaRPr sz="1867" kern="0">
              <a:solidFill>
                <a:srgbClr val="000000"/>
              </a:solidFill>
              <a:latin typeface="Helvetica Neue"/>
              <a:ea typeface="Helvetica Neue"/>
              <a:cs typeface="Helvetica Neue"/>
              <a:sym typeface="Helvetica Neue"/>
            </a:endParaRPr>
          </a:p>
        </p:txBody>
      </p:sp>
      <p:sp>
        <p:nvSpPr>
          <p:cNvPr id="925" name="Google Shape;925;p75"/>
          <p:cNvSpPr txBox="1"/>
          <p:nvPr/>
        </p:nvSpPr>
        <p:spPr>
          <a:xfrm>
            <a:off x="6505333" y="1702502"/>
            <a:ext cx="4220400" cy="1230874"/>
          </a:xfrm>
          <a:prstGeom prst="rect">
            <a:avLst/>
          </a:prstGeom>
          <a:noFill/>
          <a:ln>
            <a:noFill/>
          </a:ln>
        </p:spPr>
        <p:txBody>
          <a:bodyPr spcFirstLastPara="1" wrap="square" lIns="121900" tIns="121900" rIns="121900" bIns="121900" anchor="t" anchorCtr="0">
            <a:spAutoFit/>
          </a:bodyPr>
          <a:lstStyle/>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Really nice buffer zones! </a:t>
            </a:r>
            <a:endParaRPr sz="2133" kern="0">
              <a:solidFill>
                <a:srgbClr val="000000"/>
              </a:solidFill>
              <a:latin typeface="Helvetica Neue"/>
              <a:ea typeface="Helvetica Neue"/>
              <a:cs typeface="Helvetica Neue"/>
              <a:sym typeface="Helvetica Neue"/>
            </a:endParaRPr>
          </a:p>
          <a:p>
            <a:pPr marL="609585" indent="-440256" defTabSz="1219170">
              <a:buClr>
                <a:srgbClr val="000000"/>
              </a:buClr>
              <a:buSzPts val="1200"/>
              <a:buFont typeface="Helvetica Neue"/>
              <a:buChar char="●"/>
            </a:pPr>
            <a:r>
              <a:rPr lang="en" sz="2133" kern="0">
                <a:solidFill>
                  <a:srgbClr val="000000"/>
                </a:solidFill>
                <a:latin typeface="Helvetica Neue"/>
                <a:ea typeface="Helvetica Neue"/>
                <a:cs typeface="Helvetica Neue"/>
                <a:sym typeface="Helvetica Neue"/>
              </a:rPr>
              <a:t>But changing resolution across cube edge is no no!</a:t>
            </a:r>
            <a:endParaRPr sz="2133" kern="0">
              <a:solidFill>
                <a:srgbClr val="000000"/>
              </a:solidFill>
              <a:latin typeface="Helvetica Neue"/>
              <a:ea typeface="Helvetica Neue"/>
              <a:cs typeface="Helvetica Neue"/>
              <a:sym typeface="Helvetica Neue"/>
            </a:endParaRPr>
          </a:p>
        </p:txBody>
      </p:sp>
      <p:sp>
        <p:nvSpPr>
          <p:cNvPr id="926" name="Google Shape;926;p75"/>
          <p:cNvSpPr/>
          <p:nvPr/>
        </p:nvSpPr>
        <p:spPr>
          <a:xfrm rot="4560977">
            <a:off x="2975438" y="3017771"/>
            <a:ext cx="1481505" cy="734592"/>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cxnSp>
        <p:nvCxnSpPr>
          <p:cNvPr id="927" name="Google Shape;927;p75"/>
          <p:cNvCxnSpPr>
            <a:endCxn id="926" idx="0"/>
          </p:cNvCxnSpPr>
          <p:nvPr/>
        </p:nvCxnSpPr>
        <p:spPr>
          <a:xfrm flipH="1">
            <a:off x="4072589" y="2018667"/>
            <a:ext cx="2643200" cy="1277600"/>
          </a:xfrm>
          <a:prstGeom prst="straightConnector1">
            <a:avLst/>
          </a:prstGeom>
          <a:noFill/>
          <a:ln w="38100" cap="flat" cmpd="sng">
            <a:solidFill>
              <a:srgbClr val="FF0000"/>
            </a:solidFill>
            <a:prstDash val="solid"/>
            <a:round/>
            <a:headEnd type="none" w="sm" len="sm"/>
            <a:tailEnd type="triangle" w="med" len="med"/>
          </a:ln>
        </p:spPr>
      </p:cxnSp>
      <p:sp>
        <p:nvSpPr>
          <p:cNvPr id="8" name="TextBox 7">
            <a:extLst>
              <a:ext uri="{FF2B5EF4-FFF2-40B4-BE49-F238E27FC236}">
                <a16:creationId xmlns:a16="http://schemas.microsoft.com/office/drawing/2014/main" id="{F76E5F52-5633-DE4F-A367-07C903F34059}"/>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52"/>
          <p:cNvSpPr txBox="1">
            <a:spLocks noGrp="1"/>
          </p:cNvSpPr>
          <p:nvPr>
            <p:ph type="title"/>
          </p:nvPr>
        </p:nvSpPr>
        <p:spPr>
          <a:xfrm>
            <a:off x="609600" y="24239"/>
            <a:ext cx="10972800" cy="1143200"/>
          </a:xfrm>
          <a:prstGeom prst="rect">
            <a:avLst/>
          </a:prstGeom>
          <a:noFill/>
          <a:ln>
            <a:noFill/>
          </a:ln>
        </p:spPr>
        <p:txBody>
          <a:bodyPr spcFirstLastPara="1" wrap="square" lIns="91433" tIns="45700" rIns="91433" bIns="45700" anchor="ctr" anchorCtr="0">
            <a:noAutofit/>
          </a:bodyPr>
          <a:lstStyle/>
          <a:p>
            <a:r>
              <a:rPr lang="en" sz="4000" b="0" dirty="0">
                <a:solidFill>
                  <a:srgbClr val="000000"/>
                </a:solidFill>
              </a:rPr>
              <a:t>Outline</a:t>
            </a:r>
            <a:endParaRPr sz="4000" b="0" dirty="0">
              <a:solidFill>
                <a:srgbClr val="000000"/>
              </a:solidFill>
            </a:endParaRPr>
          </a:p>
        </p:txBody>
      </p:sp>
      <p:sp>
        <p:nvSpPr>
          <p:cNvPr id="208" name="Google Shape;208;p52"/>
          <p:cNvSpPr txBox="1">
            <a:spLocks noGrp="1"/>
          </p:cNvSpPr>
          <p:nvPr>
            <p:ph type="body" idx="1"/>
          </p:nvPr>
        </p:nvSpPr>
        <p:spPr>
          <a:xfrm>
            <a:off x="1400710" y="1167439"/>
            <a:ext cx="8452207" cy="2963783"/>
          </a:xfrm>
          <a:prstGeom prst="rect">
            <a:avLst/>
          </a:prstGeom>
          <a:noFill/>
          <a:ln>
            <a:noFill/>
          </a:ln>
        </p:spPr>
        <p:txBody>
          <a:bodyPr spcFirstLastPara="1" wrap="square" lIns="91433" tIns="45700" rIns="91433" bIns="45700" anchor="t" anchorCtr="0">
            <a:noAutofit/>
          </a:bodyPr>
          <a:lstStyle/>
          <a:p>
            <a:pPr marL="135463" indent="0">
              <a:buSzPts val="1500"/>
              <a:buNone/>
            </a:pPr>
            <a:endParaRPr sz="2667" dirty="0"/>
          </a:p>
          <a:p>
            <a:pPr indent="-482588">
              <a:buSzPts val="1500"/>
            </a:pPr>
            <a:r>
              <a:rPr lang="en" sz="2667" dirty="0"/>
              <a:t>Overview of creating and using VR grids  </a:t>
            </a:r>
            <a:endParaRPr dirty="0"/>
          </a:p>
          <a:p>
            <a:pPr indent="-482588">
              <a:buSzPts val="1500"/>
            </a:pPr>
            <a:r>
              <a:rPr lang="en" sz="2667" dirty="0"/>
              <a:t>Creating a grid with VRM Editor, SQuadGen</a:t>
            </a:r>
            <a:endParaRPr sz="2667" dirty="0"/>
          </a:p>
          <a:p>
            <a:pPr indent="-482588">
              <a:spcBef>
                <a:spcPts val="0"/>
              </a:spcBef>
              <a:buSzPts val="1500"/>
            </a:pPr>
            <a:r>
              <a:rPr lang="en" sz="2667" dirty="0"/>
              <a:t>Creating CESM input files</a:t>
            </a:r>
            <a:endParaRPr sz="2667" dirty="0"/>
          </a:p>
          <a:p>
            <a:pPr indent="-482588">
              <a:spcBef>
                <a:spcPts val="0"/>
              </a:spcBef>
              <a:buSzPts val="1500"/>
            </a:pPr>
            <a:r>
              <a:rPr lang="en" sz="2667" dirty="0"/>
              <a:t>Establishing grid defaults</a:t>
            </a:r>
          </a:p>
          <a:p>
            <a:pPr indent="-482588">
              <a:spcBef>
                <a:spcPts val="0"/>
              </a:spcBef>
              <a:buSzPts val="1500"/>
            </a:pPr>
            <a:r>
              <a:rPr lang="en-US" sz="2667" dirty="0"/>
              <a:t>Maintaining your grid repository</a:t>
            </a:r>
            <a:endParaRPr dirty="0"/>
          </a:p>
        </p:txBody>
      </p:sp>
      <p:sp>
        <p:nvSpPr>
          <p:cNvPr id="6" name="TextBox 5">
            <a:extLst>
              <a:ext uri="{FF2B5EF4-FFF2-40B4-BE49-F238E27FC236}">
                <a16:creationId xmlns:a16="http://schemas.microsoft.com/office/drawing/2014/main" id="{9778C698-8B82-A345-8A2D-7467AFA46CC7}"/>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6" name="TextBox 5">
            <a:extLst>
              <a:ext uri="{FF2B5EF4-FFF2-40B4-BE49-F238E27FC236}">
                <a16:creationId xmlns:a16="http://schemas.microsoft.com/office/drawing/2014/main" id="{27AA0F88-A41C-3547-A189-E61E98F41B6B}"/>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pic>
        <p:nvPicPr>
          <p:cNvPr id="932" name="Google Shape;932;p76"/>
          <p:cNvPicPr preferRelativeResize="0"/>
          <p:nvPr/>
        </p:nvPicPr>
        <p:blipFill rotWithShape="1">
          <a:blip r:embed="rId3">
            <a:alphaModFix/>
          </a:blip>
          <a:srcRect l="3839" t="4962" r="4087" b="8275"/>
          <a:stretch/>
        </p:blipFill>
        <p:spPr>
          <a:xfrm>
            <a:off x="245700" y="-1"/>
            <a:ext cx="11946299" cy="6695053"/>
          </a:xfrm>
          <a:prstGeom prst="rect">
            <a:avLst/>
          </a:prstGeom>
          <a:noFill/>
          <a:ln>
            <a:noFill/>
          </a:ln>
        </p:spPr>
      </p:pic>
      <p:sp>
        <p:nvSpPr>
          <p:cNvPr id="933" name="Google Shape;933;p76"/>
          <p:cNvSpPr/>
          <p:nvPr/>
        </p:nvSpPr>
        <p:spPr>
          <a:xfrm>
            <a:off x="2627833" y="1623700"/>
            <a:ext cx="940000" cy="8140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934" name="Google Shape;934;p76"/>
          <p:cNvSpPr/>
          <p:nvPr/>
        </p:nvSpPr>
        <p:spPr>
          <a:xfrm>
            <a:off x="7147333" y="2608467"/>
            <a:ext cx="854000" cy="7284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935" name="Google Shape;935;p76"/>
          <p:cNvSpPr txBox="1"/>
          <p:nvPr/>
        </p:nvSpPr>
        <p:spPr>
          <a:xfrm flipH="1">
            <a:off x="1570100" y="0"/>
            <a:ext cx="5120000" cy="533504"/>
          </a:xfrm>
          <a:prstGeom prst="rect">
            <a:avLst/>
          </a:prstGeom>
          <a:solidFill>
            <a:schemeClr val="lt1"/>
          </a:solid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Potential problems where regions meet?</a:t>
            </a:r>
            <a:endParaRPr sz="1867" kern="0">
              <a:solidFill>
                <a:srgbClr val="000000"/>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4" name="TextBox 3">
            <a:extLst>
              <a:ext uri="{FF2B5EF4-FFF2-40B4-BE49-F238E27FC236}">
                <a16:creationId xmlns:a16="http://schemas.microsoft.com/office/drawing/2014/main" id="{6B769FC2-2BC8-7F4B-9949-137049F132C1}"/>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pic>
        <p:nvPicPr>
          <p:cNvPr id="940" name="Google Shape;940;p77"/>
          <p:cNvPicPr preferRelativeResize="0"/>
          <p:nvPr/>
        </p:nvPicPr>
        <p:blipFill rotWithShape="1">
          <a:blip r:embed="rId3">
            <a:alphaModFix/>
          </a:blip>
          <a:srcRect l="3814" t="4137" r="3814" b="9101"/>
          <a:stretch/>
        </p:blipFill>
        <p:spPr>
          <a:xfrm>
            <a:off x="929267" y="693833"/>
            <a:ext cx="11034351" cy="6164168"/>
          </a:xfrm>
          <a:prstGeom prst="rect">
            <a:avLst/>
          </a:prstGeom>
          <a:noFill/>
          <a:ln>
            <a:noFill/>
          </a:ln>
        </p:spPr>
      </p:pic>
      <p:sp>
        <p:nvSpPr>
          <p:cNvPr id="941" name="Google Shape;941;p77"/>
          <p:cNvSpPr txBox="1"/>
          <p:nvPr/>
        </p:nvSpPr>
        <p:spPr>
          <a:xfrm>
            <a:off x="587533" y="160234"/>
            <a:ext cx="11230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Helvetica Neue"/>
                <a:ea typeface="Helvetica Neue"/>
                <a:cs typeface="Helvetica Neue"/>
                <a:sym typeface="Helvetica Neue"/>
              </a:rPr>
              <a:t>Same refinement map as previous, but with CUBIT - regions have a few ne30 grids separating them</a:t>
            </a:r>
            <a:endParaRPr sz="1867" kern="0">
              <a:solidFill>
                <a:srgbClr val="000000"/>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63"/>
          <p:cNvPicPr preferRelativeResize="0"/>
          <p:nvPr/>
        </p:nvPicPr>
        <p:blipFill rotWithShape="1">
          <a:blip r:embed="rId3">
            <a:alphaModFix/>
          </a:blip>
          <a:srcRect/>
          <a:stretch/>
        </p:blipFill>
        <p:spPr>
          <a:xfrm>
            <a:off x="0" y="121543"/>
            <a:ext cx="4445000" cy="4445000"/>
          </a:xfrm>
          <a:prstGeom prst="rect">
            <a:avLst/>
          </a:prstGeom>
          <a:noFill/>
          <a:ln>
            <a:noFill/>
          </a:ln>
        </p:spPr>
      </p:pic>
      <p:pic>
        <p:nvPicPr>
          <p:cNvPr id="397" name="Google Shape;397;p63"/>
          <p:cNvPicPr preferRelativeResize="0"/>
          <p:nvPr/>
        </p:nvPicPr>
        <p:blipFill rotWithShape="1">
          <a:blip r:embed="rId4">
            <a:alphaModFix/>
          </a:blip>
          <a:srcRect/>
          <a:stretch/>
        </p:blipFill>
        <p:spPr>
          <a:xfrm>
            <a:off x="3509343" y="55807"/>
            <a:ext cx="4445000" cy="4445000"/>
          </a:xfrm>
          <a:prstGeom prst="rect">
            <a:avLst/>
          </a:prstGeom>
          <a:noFill/>
          <a:ln>
            <a:noFill/>
          </a:ln>
        </p:spPr>
      </p:pic>
      <p:pic>
        <p:nvPicPr>
          <p:cNvPr id="398" name="Google Shape;398;p63"/>
          <p:cNvPicPr preferRelativeResize="0"/>
          <p:nvPr/>
        </p:nvPicPr>
        <p:blipFill rotWithShape="1">
          <a:blip r:embed="rId5">
            <a:alphaModFix/>
          </a:blip>
          <a:srcRect/>
          <a:stretch/>
        </p:blipFill>
        <p:spPr>
          <a:xfrm>
            <a:off x="7747003" y="20399"/>
            <a:ext cx="4445000" cy="4445000"/>
          </a:xfrm>
          <a:prstGeom prst="rect">
            <a:avLst/>
          </a:prstGeom>
          <a:noFill/>
          <a:ln>
            <a:noFill/>
          </a:ln>
        </p:spPr>
      </p:pic>
      <p:sp>
        <p:nvSpPr>
          <p:cNvPr id="399" name="Google Shape;399;p63"/>
          <p:cNvSpPr txBox="1">
            <a:spLocks noGrp="1"/>
          </p:cNvSpPr>
          <p:nvPr>
            <p:ph type="title"/>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algn="l"/>
            <a:r>
              <a:rPr lang="en"/>
              <a:t>(2) Creating a New Grid</a:t>
            </a:r>
            <a:endParaRPr/>
          </a:p>
        </p:txBody>
      </p:sp>
      <p:sp>
        <p:nvSpPr>
          <p:cNvPr id="400" name="Google Shape;400;p63"/>
          <p:cNvSpPr txBox="1"/>
          <p:nvPr/>
        </p:nvSpPr>
        <p:spPr>
          <a:xfrm>
            <a:off x="4594064" y="274903"/>
            <a:ext cx="2543337" cy="379615"/>
          </a:xfrm>
          <a:prstGeom prst="rect">
            <a:avLst/>
          </a:prstGeom>
          <a:noFill/>
          <a:ln w="9525" cap="flat" cmpd="sng">
            <a:solidFill>
              <a:schemeClr val="dk1"/>
            </a:solidFill>
            <a:prstDash val="solid"/>
            <a:round/>
            <a:headEnd type="none" w="sm" len="sm"/>
            <a:tailEnd type="none" w="sm" len="sm"/>
          </a:ln>
        </p:spPr>
        <p:txBody>
          <a:bodyPr spcFirstLastPara="1" wrap="square" lIns="91433" tIns="45700" rIns="91433"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0" i="0" u="none" strike="noStrike" kern="1200" cap="none" spc="0" normalizeH="0" baseline="0" noProof="0">
                <a:ln>
                  <a:noFill/>
                </a:ln>
                <a:solidFill>
                  <a:srgbClr val="666666"/>
                </a:solidFill>
                <a:effectLst/>
                <a:uLnTx/>
                <a:uFillTx/>
                <a:latin typeface="Arial"/>
                <a:ea typeface="Arial"/>
                <a:cs typeface="Arial"/>
                <a:sym typeface="Arial"/>
              </a:rPr>
              <a:t>The Grids We Create:</a:t>
            </a:r>
            <a:endParaRPr kumimoji="0" sz="1467" b="0" i="0" u="none" strike="noStrike" kern="1200" cap="none" spc="0" normalizeH="0" baseline="0" noProof="0">
              <a:ln>
                <a:noFill/>
              </a:ln>
              <a:solidFill>
                <a:srgbClr val="666666"/>
              </a:solidFill>
              <a:effectLst/>
              <a:uLnTx/>
              <a:uFillTx/>
              <a:latin typeface="Arial"/>
              <a:ea typeface="+mn-ea"/>
              <a:cs typeface="+mn-cs"/>
            </a:endParaRPr>
          </a:p>
        </p:txBody>
      </p:sp>
      <p:sp>
        <p:nvSpPr>
          <p:cNvPr id="401" name="Google Shape;401;p63"/>
          <p:cNvSpPr txBox="1"/>
          <p:nvPr/>
        </p:nvSpPr>
        <p:spPr>
          <a:xfrm>
            <a:off x="388769" y="4181691"/>
            <a:ext cx="3455451" cy="666937"/>
          </a:xfrm>
          <a:prstGeom prst="rect">
            <a:avLst/>
          </a:prstGeom>
          <a:noFill/>
          <a:ln>
            <a:noFill/>
          </a:ln>
        </p:spPr>
        <p:txBody>
          <a:bodyPr spcFirstLastPara="1" wrap="square" lIns="91433" tIns="45700" rIns="91433"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1" i="0" u="none" strike="noStrike" kern="1200" cap="none" spc="0" normalizeH="0" baseline="0" noProof="0">
                <a:ln>
                  <a:noFill/>
                </a:ln>
                <a:solidFill>
                  <a:srgbClr val="666666"/>
                </a:solidFill>
                <a:effectLst/>
                <a:uLnTx/>
                <a:uFillTx/>
                <a:latin typeface="Arial"/>
                <a:ea typeface="Arial"/>
                <a:cs typeface="Arial"/>
                <a:sym typeface="Arial"/>
              </a:rPr>
              <a:t>EXODUS</a:t>
            </a:r>
            <a:r>
              <a:rPr kumimoji="0" lang="en" sz="1867" b="0" i="0" u="none" strike="noStrike" kern="1200" cap="none" spc="0" normalizeH="0" baseline="0" noProof="0">
                <a:ln>
                  <a:noFill/>
                </a:ln>
                <a:solidFill>
                  <a:srgbClr val="666666"/>
                </a:solidFill>
                <a:effectLst/>
                <a:uLnTx/>
                <a:uFillTx/>
                <a:latin typeface="Arial"/>
                <a:ea typeface="Arial"/>
                <a:cs typeface="Arial"/>
                <a:sym typeface="Arial"/>
              </a:rPr>
              <a:t>: contains the quadrilateral spectral elements</a:t>
            </a:r>
            <a:endParaRPr kumimoji="0" sz="1467" b="0" i="0" u="none" strike="noStrike" kern="1200" cap="none" spc="0" normalizeH="0" baseline="0" noProof="0">
              <a:ln>
                <a:noFill/>
              </a:ln>
              <a:solidFill>
                <a:srgbClr val="666666"/>
              </a:solidFill>
              <a:effectLst/>
              <a:uLnTx/>
              <a:uFillTx/>
              <a:latin typeface="Arial"/>
              <a:ea typeface="+mn-ea"/>
              <a:cs typeface="+mn-cs"/>
            </a:endParaRPr>
          </a:p>
        </p:txBody>
      </p:sp>
      <p:sp>
        <p:nvSpPr>
          <p:cNvPr id="402" name="Google Shape;402;p63"/>
          <p:cNvSpPr txBox="1"/>
          <p:nvPr/>
        </p:nvSpPr>
        <p:spPr>
          <a:xfrm>
            <a:off x="3707860" y="3726734"/>
            <a:ext cx="4216941" cy="1528904"/>
          </a:xfrm>
          <a:prstGeom prst="rect">
            <a:avLst/>
          </a:prstGeom>
          <a:noFill/>
          <a:ln>
            <a:noFill/>
          </a:ln>
        </p:spPr>
        <p:txBody>
          <a:bodyPr spcFirstLastPara="1" wrap="square" lIns="91433" tIns="45700" rIns="91433"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1" i="0" u="none" strike="noStrike" kern="1200" cap="none" spc="0" normalizeH="0" baseline="0" noProof="0">
                <a:ln>
                  <a:noFill/>
                </a:ln>
                <a:solidFill>
                  <a:srgbClr val="666666"/>
                </a:solidFill>
                <a:effectLst/>
                <a:uLnTx/>
                <a:uFillTx/>
                <a:latin typeface="Arial"/>
                <a:ea typeface="Arial"/>
                <a:cs typeface="Arial"/>
                <a:sym typeface="Arial"/>
              </a:rPr>
              <a:t>SCRIP</a:t>
            </a:r>
            <a:r>
              <a:rPr kumimoji="0" lang="en" sz="1867" b="0" i="0" u="none" strike="noStrike" kern="1200" cap="none" spc="0" normalizeH="0" baseline="0" noProof="0">
                <a:ln>
                  <a:noFill/>
                </a:ln>
                <a:solidFill>
                  <a:srgbClr val="666666"/>
                </a:solidFill>
                <a:effectLst/>
                <a:uLnTx/>
                <a:uFillTx/>
                <a:latin typeface="Arial"/>
                <a:ea typeface="Arial"/>
                <a:cs typeface="Arial"/>
                <a:sym typeface="Arial"/>
              </a:rPr>
              <a:t>: contains spectral element grid points, the polygonal region associated with each point, and the corresponding area weight for each point. </a:t>
            </a:r>
            <a:endParaRPr kumimoji="0" sz="1467" b="0" i="0" u="none" strike="noStrike" kern="1200" cap="none" spc="0" normalizeH="0" baseline="0" noProof="0">
              <a:ln>
                <a:noFill/>
              </a:ln>
              <a:solidFill>
                <a:srgbClr val="666666"/>
              </a:solidFill>
              <a:effectLst/>
              <a:uLnTx/>
              <a:uFillTx/>
              <a:latin typeface="Arial"/>
              <a:ea typeface="+mn-ea"/>
              <a:cs typeface="+mn-cs"/>
            </a:endParaRPr>
          </a:p>
        </p:txBody>
      </p:sp>
      <p:sp>
        <p:nvSpPr>
          <p:cNvPr id="403" name="Google Shape;403;p63"/>
          <p:cNvSpPr txBox="1"/>
          <p:nvPr/>
        </p:nvSpPr>
        <p:spPr>
          <a:xfrm>
            <a:off x="7945521" y="3706763"/>
            <a:ext cx="4246479" cy="1528904"/>
          </a:xfrm>
          <a:prstGeom prst="rect">
            <a:avLst/>
          </a:prstGeom>
          <a:noFill/>
          <a:ln>
            <a:noFill/>
          </a:ln>
        </p:spPr>
        <p:txBody>
          <a:bodyPr spcFirstLastPara="1" wrap="square" lIns="91433" tIns="45700" rIns="91433"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1" i="0" u="none" strike="noStrike" kern="1200" cap="none" spc="0" normalizeH="0" baseline="0" noProof="0">
                <a:ln>
                  <a:noFill/>
                </a:ln>
                <a:solidFill>
                  <a:srgbClr val="666666"/>
                </a:solidFill>
                <a:effectLst/>
                <a:uLnTx/>
                <a:uFillTx/>
                <a:latin typeface="Arial"/>
                <a:ea typeface="Arial"/>
                <a:cs typeface="Arial"/>
                <a:sym typeface="Arial"/>
              </a:rPr>
              <a:t>LATLON</a:t>
            </a:r>
            <a:r>
              <a:rPr kumimoji="0" lang="en" sz="1867" b="0" i="0" u="none" strike="noStrike" kern="1200" cap="none" spc="0" normalizeH="0" baseline="0" noProof="0">
                <a:ln>
                  <a:noFill/>
                </a:ln>
                <a:solidFill>
                  <a:srgbClr val="666666"/>
                </a:solidFill>
                <a:effectLst/>
                <a:uLnTx/>
                <a:uFillTx/>
                <a:latin typeface="Arial"/>
                <a:ea typeface="Arial"/>
                <a:cs typeface="Arial"/>
                <a:sym typeface="Arial"/>
              </a:rPr>
              <a:t>: contains Lat, Lon, and area values found in the history files. It also contains the connectivity information for each quad region useful for graphing.</a:t>
            </a:r>
            <a:endParaRPr kumimoji="0" sz="1467" b="0" i="0" u="none" strike="noStrike" kern="1200" cap="none" spc="0" normalizeH="0" baseline="0" noProof="0">
              <a:ln>
                <a:noFill/>
              </a:ln>
              <a:solidFill>
                <a:srgbClr val="666666"/>
              </a:solidFill>
              <a:effectLst/>
              <a:uLnTx/>
              <a:uFillTx/>
              <a:latin typeface="Arial"/>
              <a:ea typeface="+mn-ea"/>
              <a:cs typeface="+mn-cs"/>
            </a:endParaRPr>
          </a:p>
        </p:txBody>
      </p:sp>
      <p:sp>
        <p:nvSpPr>
          <p:cNvPr id="404" name="Google Shape;404;p63"/>
          <p:cNvSpPr txBox="1"/>
          <p:nvPr/>
        </p:nvSpPr>
        <p:spPr>
          <a:xfrm>
            <a:off x="2116495" y="5261015"/>
            <a:ext cx="7699600" cy="666937"/>
          </a:xfrm>
          <a:prstGeom prst="rect">
            <a:avLst/>
          </a:prstGeom>
          <a:noFill/>
          <a:ln>
            <a:noFill/>
          </a:ln>
        </p:spPr>
        <p:txBody>
          <a:bodyPr spcFirstLastPara="1" wrap="square" lIns="91433" tIns="45700" rIns="91433"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1" i="0" u="none" strike="noStrike" kern="1200" cap="none" spc="0" normalizeH="0" baseline="0" noProof="0" dirty="0">
                <a:ln>
                  <a:noFill/>
                </a:ln>
                <a:solidFill>
                  <a:srgbClr val="666666"/>
                </a:solidFill>
                <a:effectLst/>
                <a:uLnTx/>
                <a:uFillTx/>
                <a:latin typeface="Arial"/>
                <a:ea typeface="Arial"/>
                <a:cs typeface="Arial"/>
                <a:sym typeface="Arial"/>
              </a:rPr>
              <a:t>MESH</a:t>
            </a:r>
            <a:r>
              <a:rPr kumimoji="0" lang="en" sz="1867" b="0" i="0" u="none" strike="noStrike" kern="1200" cap="none" spc="0" normalizeH="0" baseline="0" noProof="0" dirty="0">
                <a:ln>
                  <a:noFill/>
                </a:ln>
                <a:solidFill>
                  <a:srgbClr val="666666"/>
                </a:solidFill>
                <a:effectLst/>
                <a:uLnTx/>
                <a:uFillTx/>
                <a:latin typeface="Arial"/>
                <a:ea typeface="Arial"/>
                <a:cs typeface="Arial"/>
                <a:sym typeface="Arial"/>
              </a:rPr>
              <a:t>: An enhancement of the SCRIP file with additional information to optimize ESMF mapping functions. </a:t>
            </a:r>
            <a:endParaRPr kumimoji="0" sz="1467" b="0" i="0" u="none" strike="noStrike" kern="1200" cap="none" spc="0" normalizeH="0" baseline="0" noProof="0" dirty="0">
              <a:ln>
                <a:noFill/>
              </a:ln>
              <a:solidFill>
                <a:srgbClr val="666666"/>
              </a:solidFill>
              <a:effectLst/>
              <a:uLnTx/>
              <a:uFillTx/>
              <a:latin typeface="Arial"/>
              <a:ea typeface="+mn-ea"/>
              <a:cs typeface="+mn-cs"/>
            </a:endParaRPr>
          </a:p>
        </p:txBody>
      </p:sp>
      <p:sp>
        <p:nvSpPr>
          <p:cNvPr id="11" name="TextBox 10">
            <a:extLst>
              <a:ext uri="{FF2B5EF4-FFF2-40B4-BE49-F238E27FC236}">
                <a16:creationId xmlns:a16="http://schemas.microsoft.com/office/drawing/2014/main" id="{DA9415D7-0CE1-6F48-9727-3D7762742E14}"/>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00853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2" name="TextBox 1">
            <a:extLst>
              <a:ext uri="{FF2B5EF4-FFF2-40B4-BE49-F238E27FC236}">
                <a16:creationId xmlns:a16="http://schemas.microsoft.com/office/drawing/2014/main" id="{B7813740-A062-CC46-9FAC-AF54D45152B6}"/>
              </a:ext>
            </a:extLst>
          </p:cNvPr>
          <p:cNvSpPr txBox="1"/>
          <p:nvPr/>
        </p:nvSpPr>
        <p:spPr>
          <a:xfrm>
            <a:off x="1981200" y="4060016"/>
            <a:ext cx="6715865" cy="270843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(4) Create a REPO directory for the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Copy the EXODUS and REFMAP files to the 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NOTATION: $(AMWG_DEMO_FEB22) == </a:t>
            </a:r>
            <a:r>
              <a:rPr lang="en-US" sz="1000" kern="0" dirty="0">
                <a:solidFill>
                  <a:srgbClr val="000000"/>
                </a:solidFill>
                <a:latin typeface="Calibri" panose="020F0502020204030204" pitchFamily="34" charset="0"/>
                <a:cs typeface="Calibri" panose="020F0502020204030204" pitchFamily="34" charset="0"/>
                <a:sym typeface="Arial"/>
              </a:rPr>
              <a:t>$(MY_FAVORITE_PATH)</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NOTATION: $(AMWG_REPO)       == </a:t>
            </a:r>
            <a:r>
              <a:rPr lang="en-US" sz="1000" kern="0" dirty="0">
                <a:solidFill>
                  <a:srgbClr val="000000"/>
                </a:solidFill>
                <a:latin typeface="Calibri" panose="020F0502020204030204" pitchFamily="34" charset="0"/>
                <a:cs typeface="Calibri" panose="020F0502020204030204" pitchFamily="34" charset="0"/>
                <a:sym typeface="Arial"/>
              </a:rPr>
              <a:t>$(MY_FAVORITE_PATH)</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mkdir $(AMWG_DEMO_FEB22)/AMWG_REPO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mkdir $(AMWG_DEMO_FEB22)/AMWG_REPO/ne0np4.SAMGRID01.ne30x4/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mkdir $(AMWG_DEMO_FEB22)/AMWG_REPO/ne0np4.SAMGRID01.ne30x4/grids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cp SAMGRID01_ne30x4_EXODUS.nc    $(AMWG_DEMO_FEB22)/AMWG_REPO/ne0np4.SAMGRID01.ne30x4/grids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cp REFMAP_SAMGRID01_Z30-X21.nc  $(AMWG_DEMO_FEB22)/AMWG_REPO/ne0np4.SAMGRID01.ne30x4/grids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cheyenne% ls -F $(AMWG_DEMO_FEB22)/AMWG_REPO/*/*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C00000"/>
                </a:solidFill>
                <a:latin typeface="Calibri" panose="020F0502020204030204" pitchFamily="34" charset="0"/>
                <a:cs typeface="Calibri" panose="020F0502020204030204" pitchFamily="34" charset="0"/>
                <a:sym typeface="Arial"/>
              </a:rPr>
              <a:t>$(AMWG_DEMO_FEB22)</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REFMAP_SAMGRID01_Z30-X21.nc  SAMGRID01_ne30x4_EXODUS.nc</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5" name="TextBox 4">
            <a:extLst>
              <a:ext uri="{FF2B5EF4-FFF2-40B4-BE49-F238E27FC236}">
                <a16:creationId xmlns:a16="http://schemas.microsoft.com/office/drawing/2014/main" id="{F27B33EE-0420-3046-B399-EAA4873B96C2}"/>
              </a:ext>
            </a:extLst>
          </p:cNvPr>
          <p:cNvSpPr txBox="1"/>
          <p:nvPr/>
        </p:nvSpPr>
        <p:spPr>
          <a:xfrm>
            <a:off x="461231" y="914400"/>
            <a:ext cx="35900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Create a REPO Directory</a:t>
            </a:r>
          </a:p>
        </p:txBody>
      </p:sp>
      <p:sp>
        <p:nvSpPr>
          <p:cNvPr id="6" name="TextBox 5">
            <a:extLst>
              <a:ext uri="{FF2B5EF4-FFF2-40B4-BE49-F238E27FC236}">
                <a16:creationId xmlns:a16="http://schemas.microsoft.com/office/drawing/2014/main" id="{21A10EA5-733C-4248-A7FC-0F25FAAC022C}"/>
              </a:ext>
            </a:extLst>
          </p:cNvPr>
          <p:cNvSpPr txBox="1"/>
          <p:nvPr/>
        </p:nvSpPr>
        <p:spPr>
          <a:xfrm>
            <a:off x="614471" y="1131048"/>
            <a:ext cx="7881829"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If a repository for you grid and data files does not yet exist, create one. For now, we will use: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$(AMWG_DEMO_FEB22)/AMWG_REPO/</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Create a directory in the REPO for the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ne0np4.SAMGRID01.ne30x4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Add your EXODUS file containing the NE part of the grid as a starting point. The contents of the EXODUS file are augmented with all of the VRM_Editor settings and refinement map used to create the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For future use, it is a good practice to save REFMAP files in this directory as well.</a:t>
            </a:r>
          </a:p>
        </p:txBody>
      </p:sp>
    </p:spTree>
    <p:extLst>
      <p:ext uri="{BB962C8B-B14F-4D97-AF65-F5344CB8AC3E}">
        <p14:creationId xmlns:p14="http://schemas.microsoft.com/office/powerpoint/2010/main" val="5342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4" name="TextBox 3">
            <a:extLst>
              <a:ext uri="{FF2B5EF4-FFF2-40B4-BE49-F238E27FC236}">
                <a16:creationId xmlns:a16="http://schemas.microsoft.com/office/drawing/2014/main" id="{74864466-39E8-6648-8598-95D9EBFA2E38}"/>
              </a:ext>
            </a:extLst>
          </p:cNvPr>
          <p:cNvSpPr txBox="1"/>
          <p:nvPr/>
        </p:nvSpPr>
        <p:spPr>
          <a:xfrm>
            <a:off x="5143291" y="1533873"/>
            <a:ext cx="6794709" cy="440120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(5) Create VR grids from EXODUS file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Create SCRIP/LATLON grid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$(AMWG_DEMO_FEB22)/src/Community_Mesh_Generation_Toolkit/VRM_tools/VRM_ControlVolumes/src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cp input.nl input.nl-ORIG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vi input.nl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Set the namelist values to point to the new SAMGRID01 grid file and then run the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Gen_ControlVolumes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&amp;input_nl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GridPath = ‘$(USER_DIR)/AMWG_DEMO_FEB22/AMWG_REPO/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GridName = 'SAMGRID01_ne30x4'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module load gnu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./Gen_ControlVolumes.exe input.nl &gt; LOG_SAMGRID01.ne30x4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~2 seconds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REFMAP_SAMGRID01_Z30-X21.nc     SAMGRID01_ne30x4_EXODUS.nc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SAMGRID01_ne30x4_np4_LATLON.nc  SAMGRID01_ne30x4_np4_SCRIP.nc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5" name="TextBox 4">
            <a:extLst>
              <a:ext uri="{FF2B5EF4-FFF2-40B4-BE49-F238E27FC236}">
                <a16:creationId xmlns:a16="http://schemas.microsoft.com/office/drawing/2014/main" id="{584D5E04-9DEB-3143-8C62-2CE66D742F99}"/>
              </a:ext>
            </a:extLst>
          </p:cNvPr>
          <p:cNvSpPr txBox="1"/>
          <p:nvPr/>
        </p:nvSpPr>
        <p:spPr>
          <a:xfrm>
            <a:off x="660069" y="1397675"/>
            <a:ext cx="438183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process of generating the grid points is completed by running this program.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It adds the (NPxNP) GLL grid points for each element to support the Legendre basis functions and stores the final grid description in SCRIP/LATLON files.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When completed, the user has 3 separate files describing the grid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6" name="TextBox 5">
            <a:extLst>
              <a:ext uri="{FF2B5EF4-FFF2-40B4-BE49-F238E27FC236}">
                <a16:creationId xmlns:a16="http://schemas.microsoft.com/office/drawing/2014/main" id="{B92CC978-325F-3F44-A1C9-EE78DCBCB3E8}"/>
              </a:ext>
            </a:extLst>
          </p:cNvPr>
          <p:cNvSpPr txBox="1"/>
          <p:nvPr/>
        </p:nvSpPr>
        <p:spPr>
          <a:xfrm>
            <a:off x="456868" y="914400"/>
            <a:ext cx="33023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Gen_ControlVolumes</a:t>
            </a:r>
          </a:p>
        </p:txBody>
      </p:sp>
    </p:spTree>
    <p:extLst>
      <p:ext uri="{BB962C8B-B14F-4D97-AF65-F5344CB8AC3E}">
        <p14:creationId xmlns:p14="http://schemas.microsoft.com/office/powerpoint/2010/main" val="333679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E3E8452-1B5B-B648-96B6-8482405E5D32}"/>
              </a:ext>
            </a:extLst>
          </p:cNvPr>
          <p:cNvSpPr txBox="1"/>
          <p:nvPr/>
        </p:nvSpPr>
        <p:spPr>
          <a:xfrm>
            <a:off x="4137645" y="3089199"/>
            <a:ext cx="7912266" cy="3631763"/>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Get the number of columns in the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ncdump $(AMWG_DEMO_FEB22)/AMWG_REPO/ne0np4.SAMGRID01.ne30x4/grids/SAMGRID01_ne30x4_np4_LATLON.nc | grep ncol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ncol = 116534 ;        &lt;--- WE NEED THIS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double lat(ncol)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double lon(ncol)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double area(ncol)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VRM_CESM_TAG  ”$(AMWG_DEMO_FEB22)/src/cesm2_3_alpha08a/"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VRM_REPO_PATH ”$AMWG_DEMO_FEB22)/AMWG_REPO/"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VRM_GRID_TAG  "SAMGRID01_ne30x4"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VRM_GRID_NAME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VRM_GRID_NCOL "116534"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setenv VRM_DATE      "220207”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The majority of the steps from here on involve a process in which a configuration script is run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first. It uses these environment variables to generate the scripts that process the needed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See the file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REQUIRED_ENV_SETTINGS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 the $(VRM_tools) directory for more info.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VRM_DATE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to the current date and keep it unchanged throughout the following steps. This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over-rides the date stamp that is generated by default. --- which caused scripting problems if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user did not complete all VR data processing on the same calendar date.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 name="TextBox 3">
            <a:extLst>
              <a:ext uri="{FF2B5EF4-FFF2-40B4-BE49-F238E27FC236}">
                <a16:creationId xmlns:a16="http://schemas.microsoft.com/office/drawing/2014/main" id="{A34D7A6C-B7DF-D140-86CB-96A406AD4C8E}"/>
              </a:ext>
            </a:extLst>
          </p:cNvPr>
          <p:cNvSpPr txBox="1"/>
          <p:nvPr/>
        </p:nvSpPr>
        <p:spPr>
          <a:xfrm>
            <a:off x="598239" y="1381039"/>
            <a:ext cx="3499985" cy="1815882"/>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majority of steps from here on consist of a two step process: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Run a MAKE script which uses a set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of environment variable to construct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the needed processing script.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(2) Run the scripts generated by MAKE</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5" name="TextBox 4">
            <a:extLst>
              <a:ext uri="{FF2B5EF4-FFF2-40B4-BE49-F238E27FC236}">
                <a16:creationId xmlns:a16="http://schemas.microsoft.com/office/drawing/2014/main" id="{35DFD1E4-BFE8-0C44-8D91-EE5ADD4BEB8A}"/>
              </a:ext>
            </a:extLst>
          </p:cNvPr>
          <p:cNvSpPr txBox="1"/>
          <p:nvPr/>
        </p:nvSpPr>
        <p:spPr>
          <a:xfrm>
            <a:off x="4413001" y="1488761"/>
            <a:ext cx="7282712"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Use ncdump on the LATLON file to get the number of grid points.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Then set the needed environment variables. See the </a:t>
            </a: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REQUIRED_ENV_SETTINGS</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file in the VRM_tools directory for more information.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a:t>
            </a: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VRM_DATE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value here over-rides the creation dates typically generated by the processing programs.  </a:t>
            </a:r>
          </a:p>
        </p:txBody>
      </p:sp>
      <p:sp>
        <p:nvSpPr>
          <p:cNvPr id="6" name="TextBox 5">
            <a:extLst>
              <a:ext uri="{FF2B5EF4-FFF2-40B4-BE49-F238E27FC236}">
                <a16:creationId xmlns:a16="http://schemas.microsoft.com/office/drawing/2014/main" id="{1C38FC03-0AF9-AE4B-ABA0-55A257B364FD}"/>
              </a:ext>
            </a:extLst>
          </p:cNvPr>
          <p:cNvSpPr txBox="1"/>
          <p:nvPr/>
        </p:nvSpPr>
        <p:spPr>
          <a:xfrm>
            <a:off x="456868" y="914400"/>
            <a:ext cx="44961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Set ENV Variables For Processing Scripts</a:t>
            </a:r>
          </a:p>
        </p:txBody>
      </p:sp>
    </p:spTree>
    <p:extLst>
      <p:ext uri="{BB962C8B-B14F-4D97-AF65-F5344CB8AC3E}">
        <p14:creationId xmlns:p14="http://schemas.microsoft.com/office/powerpoint/2010/main" val="591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BB92388-B9A7-4642-BE1A-AA413BB2E310}"/>
              </a:ext>
            </a:extLst>
          </p:cNvPr>
          <p:cNvSpPr txBox="1"/>
          <p:nvPr/>
        </p:nvSpPr>
        <p:spPr>
          <a:xfrm>
            <a:off x="796075" y="3235166"/>
            <a:ext cx="6311900" cy="270843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Create MESH grid file: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$(AMWG_DEMO_FEB22)/src/Community_Mesh_Generation_Toolkit/VRM_tools/</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gen_ESMFmesh</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./MAKE_ESMFmesh_script.csh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execcasper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chmod 744 gen_ESMFmesh_SAMGRID01_ne30x4.sh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./gen_ESMFmesh_SAMGRID01_ne30x4.sh &gt;&amp; LOG_SAMGRID01_ne30x4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~2 seconds]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REFMAP_SAMGRID01_Z30-X21.nc   SAMGRID01_ne30x4_np4_</a:t>
            </a:r>
            <a:r>
              <a:rPr kumimoji="0" lang="en-US" sz="1000" b="0" i="0" u="none" strike="noStrike" kern="0" cap="none" spc="0" normalizeH="0" baseline="0" noProof="0" dirty="0">
                <a:ln>
                  <a:noFill/>
                </a:ln>
                <a:solidFill>
                  <a:srgbClr val="248F87">
                    <a:lumMod val="75000"/>
                  </a:srgbClr>
                </a:solidFill>
                <a:effectLst/>
                <a:uLnTx/>
                <a:uFillTx/>
                <a:latin typeface="Calibri" panose="020F0502020204030204" pitchFamily="34" charset="0"/>
                <a:cs typeface="Calibri" panose="020F0502020204030204" pitchFamily="34" charset="0"/>
                <a:sym typeface="Arial"/>
              </a:rPr>
              <a:t>LATLON</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SAMGRID01_ne30x4_np4_</a:t>
            </a:r>
            <a:r>
              <a:rPr kumimoji="0" lang="en-US" sz="1000" b="0" i="0" u="none" strike="noStrike" kern="0" cap="none" spc="0" normalizeH="0" baseline="0" noProof="0" dirty="0">
                <a:ln>
                  <a:noFill/>
                </a:ln>
                <a:solidFill>
                  <a:srgbClr val="248F87">
                    <a:lumMod val="75000"/>
                  </a:srgbClr>
                </a:solidFill>
                <a:effectLst/>
                <a:uLnTx/>
                <a:uFillTx/>
                <a:latin typeface="Calibri" panose="020F0502020204030204" pitchFamily="34" charset="0"/>
                <a:cs typeface="Calibri" panose="020F0502020204030204" pitchFamily="34" charset="0"/>
                <a:sym typeface="Arial"/>
              </a:rPr>
              <a:t>SCRIP</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.nc SAMGRID01_ne30x4_</a:t>
            </a:r>
            <a:r>
              <a:rPr kumimoji="0" lang="en-US" sz="1000" b="0" i="0" u="none" strike="noStrike" kern="0" cap="none" spc="0" normalizeH="0" baseline="0" noProof="0" dirty="0">
                <a:ln>
                  <a:noFill/>
                </a:ln>
                <a:solidFill>
                  <a:srgbClr val="248F87">
                    <a:lumMod val="75000"/>
                  </a:srgbClr>
                </a:solidFill>
                <a:effectLst/>
                <a:uLnTx/>
                <a:uFillTx/>
                <a:latin typeface="Calibri" panose="020F0502020204030204" pitchFamily="34" charset="0"/>
                <a:cs typeface="Calibri" panose="020F0502020204030204" pitchFamily="34" charset="0"/>
                <a:sym typeface="Arial"/>
              </a:rPr>
              <a:t>EXODUS</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SAMGRID01_ne30x4_np4_</a:t>
            </a:r>
            <a:r>
              <a:rPr kumimoji="0" lang="en-US" sz="1000" b="0" i="0" u="none" strike="noStrike" kern="0" cap="none" spc="0" normalizeH="0" baseline="0" noProof="0" dirty="0">
                <a:ln>
                  <a:noFill/>
                </a:ln>
                <a:solidFill>
                  <a:srgbClr val="248F87">
                    <a:lumMod val="75000"/>
                  </a:srgbClr>
                </a:solidFill>
                <a:effectLst/>
                <a:uLnTx/>
                <a:uFillTx/>
                <a:latin typeface="Calibri" panose="020F0502020204030204" pitchFamily="34" charset="0"/>
                <a:cs typeface="Calibri" panose="020F0502020204030204" pitchFamily="34" charset="0"/>
                <a:sym typeface="Arial"/>
              </a:rPr>
              <a:t>MESH</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p:txBody>
      </p:sp>
      <p:sp>
        <p:nvSpPr>
          <p:cNvPr id="4" name="TextBox 3">
            <a:extLst>
              <a:ext uri="{FF2B5EF4-FFF2-40B4-BE49-F238E27FC236}">
                <a16:creationId xmlns:a16="http://schemas.microsoft.com/office/drawing/2014/main" id="{AAAD922C-AEEA-F74F-80FD-8732525BEDA6}"/>
              </a:ext>
            </a:extLst>
          </p:cNvPr>
          <p:cNvSpPr txBox="1"/>
          <p:nvPr/>
        </p:nvSpPr>
        <p:spPr>
          <a:xfrm>
            <a:off x="796075" y="1397675"/>
            <a:ext cx="8229600"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CESM model is in the process of transitioning to NUOPC/ESMF. When complete the mapping/domain files will be obsolete and replaced with functionality that only requires a MESH file.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For compatibility with this future change, a MESH file is created and stored with the other grid files.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After this step, the creation of the grid is complete and there are 4 separate files describing the new grid. </a:t>
            </a:r>
          </a:p>
        </p:txBody>
      </p:sp>
      <p:sp>
        <p:nvSpPr>
          <p:cNvPr id="5" name="TextBox 4">
            <a:extLst>
              <a:ext uri="{FF2B5EF4-FFF2-40B4-BE49-F238E27FC236}">
                <a16:creationId xmlns:a16="http://schemas.microsoft.com/office/drawing/2014/main" id="{812555B6-8605-C04A-A309-4AF19D356F67}"/>
              </a:ext>
            </a:extLst>
          </p:cNvPr>
          <p:cNvSpPr txBox="1"/>
          <p:nvPr/>
        </p:nvSpPr>
        <p:spPr>
          <a:xfrm>
            <a:off x="457200" y="914400"/>
            <a:ext cx="34948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Create a MESH File:</a:t>
            </a:r>
          </a:p>
        </p:txBody>
      </p:sp>
      <p:sp>
        <p:nvSpPr>
          <p:cNvPr id="2" name="TextBox 1">
            <a:extLst>
              <a:ext uri="{FF2B5EF4-FFF2-40B4-BE49-F238E27FC236}">
                <a16:creationId xmlns:a16="http://schemas.microsoft.com/office/drawing/2014/main" id="{0BDCB611-73FF-FD4C-BFB8-FBC944ED5420}"/>
              </a:ext>
            </a:extLst>
          </p:cNvPr>
          <p:cNvSpPr txBox="1"/>
          <p:nvPr/>
        </p:nvSpPr>
        <p:spPr>
          <a:xfrm>
            <a:off x="7353300" y="3250555"/>
            <a:ext cx="467360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48F87">
                    <a:lumMod val="50000"/>
                  </a:srgbClr>
                </a:solidFill>
                <a:effectLst/>
                <a:uLnTx/>
                <a:uFillTx/>
                <a:latin typeface="Arial"/>
                <a:cs typeface="Arial"/>
                <a:sym typeface="Arial"/>
              </a:rPr>
              <a:t>EXODUS</a:t>
            </a:r>
            <a:r>
              <a:rPr kumimoji="0" lang="en-US" sz="1400" b="0" i="0" u="none" strike="noStrike" kern="0" cap="none" spc="0" normalizeH="0" baseline="0" noProof="0" dirty="0">
                <a:ln>
                  <a:noFill/>
                </a:ln>
                <a:solidFill>
                  <a:srgbClr val="000000"/>
                </a:solidFill>
                <a:effectLst/>
                <a:uLnTx/>
                <a:uFillTx/>
                <a:latin typeface="Arial"/>
                <a:cs typeface="Arial"/>
                <a:sym typeface="Arial"/>
              </a:rPr>
              <a:t> = File convention for Finite Element Modeling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(NE part of the grid only)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48F87">
                    <a:lumMod val="50000"/>
                  </a:srgbClr>
                </a:solidFill>
                <a:effectLst/>
                <a:uLnTx/>
                <a:uFillTx/>
                <a:latin typeface="Arial"/>
                <a:cs typeface="Arial"/>
                <a:sym typeface="Arial"/>
              </a:rPr>
              <a:t>SCRIP</a:t>
            </a:r>
            <a:r>
              <a:rPr kumimoji="0" lang="en-US" sz="1400" b="0" i="0" u="none" strike="noStrike" kern="0" cap="none" spc="0" normalizeH="0" baseline="0" noProof="0" dirty="0">
                <a:ln>
                  <a:noFill/>
                </a:ln>
                <a:solidFill>
                  <a:srgbClr val="000000"/>
                </a:solidFill>
                <a:effectLst/>
                <a:uLnTx/>
                <a:uFillTx/>
                <a:latin typeface="Arial"/>
                <a:cs typeface="Arial"/>
                <a:sym typeface="Arial"/>
              </a:rPr>
              <a:t>     = Contains weights for interpolating between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grids in spherical coordinates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48F87">
                    <a:lumMod val="50000"/>
                  </a:srgbClr>
                </a:solidFill>
                <a:effectLst/>
                <a:uLnTx/>
                <a:uFillTx/>
                <a:latin typeface="Arial"/>
                <a:cs typeface="Arial"/>
                <a:sym typeface="Arial"/>
              </a:rPr>
              <a:t>LATLON</a:t>
            </a:r>
            <a:r>
              <a:rPr kumimoji="0" lang="en-US" sz="1400" b="0" i="0" u="none" strike="noStrike" kern="0" cap="none" spc="0" normalizeH="0" baseline="0" noProof="0" dirty="0">
                <a:ln>
                  <a:noFill/>
                </a:ln>
                <a:solidFill>
                  <a:srgbClr val="000000"/>
                </a:solidFill>
                <a:effectLst/>
                <a:uLnTx/>
                <a:uFillTx/>
                <a:latin typeface="Arial"/>
                <a:cs typeface="Arial"/>
                <a:sym typeface="Arial"/>
              </a:rPr>
              <a:t> = Contains unique lat/lon grid points typically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found in history files.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PLUS connectivity information.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48F87">
                    <a:lumMod val="50000"/>
                  </a:srgbClr>
                </a:solidFill>
                <a:effectLst/>
                <a:uLnTx/>
                <a:uFillTx/>
                <a:latin typeface="Arial"/>
                <a:cs typeface="Arial"/>
                <a:sym typeface="Arial"/>
              </a:rPr>
              <a:t>MESH</a:t>
            </a:r>
            <a:r>
              <a:rPr kumimoji="0" lang="en-US" sz="1400" b="0" i="0" u="none" strike="noStrike" kern="0" cap="none" spc="0" normalizeH="0" baseline="0" noProof="0" dirty="0">
                <a:ln>
                  <a:noFill/>
                </a:ln>
                <a:solidFill>
                  <a:srgbClr val="000000"/>
                </a:solidFill>
                <a:effectLst/>
                <a:uLnTx/>
                <a:uFillTx/>
                <a:latin typeface="Arial"/>
                <a:cs typeface="Arial"/>
                <a:sym typeface="Arial"/>
              </a:rPr>
              <a:t>     = Contains enhanced information used for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ESMF interpolation.</a:t>
            </a:r>
          </a:p>
        </p:txBody>
      </p:sp>
    </p:spTree>
    <p:extLst>
      <p:ext uri="{BB962C8B-B14F-4D97-AF65-F5344CB8AC3E}">
        <p14:creationId xmlns:p14="http://schemas.microsoft.com/office/powerpoint/2010/main" val="41328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0406CDC-ABB8-DA4D-B765-8CE26E80B05C}"/>
              </a:ext>
            </a:extLst>
          </p:cNvPr>
          <p:cNvSpPr txBox="1"/>
          <p:nvPr/>
        </p:nvSpPr>
        <p:spPr>
          <a:xfrm>
            <a:off x="457200" y="914400"/>
            <a:ext cx="27925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Generate Datasets</a:t>
            </a:r>
          </a:p>
        </p:txBody>
      </p:sp>
      <p:sp>
        <p:nvSpPr>
          <p:cNvPr id="4" name="TextBox 3">
            <a:extLst>
              <a:ext uri="{FF2B5EF4-FFF2-40B4-BE49-F238E27FC236}">
                <a16:creationId xmlns:a16="http://schemas.microsoft.com/office/drawing/2014/main" id="{56703050-CD96-EA4C-A786-C751932312D7}"/>
              </a:ext>
            </a:extLst>
          </p:cNvPr>
          <p:cNvSpPr txBox="1"/>
          <p:nvPr/>
        </p:nvSpPr>
        <p:spPr>
          <a:xfrm>
            <a:off x="519887" y="4868644"/>
            <a:ext cx="461540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majority of problems users have during this process is a result of not having the correct modules loaded. To try and avoid confusion, modules are explicitly listed before each command in the NOTES file. (omitted here) </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2FC0D366-D8B4-8942-B4CF-98ED16989173}"/>
              </a:ext>
            </a:extLst>
          </p:cNvPr>
          <p:cNvSpPr txBox="1"/>
          <p:nvPr/>
        </p:nvSpPr>
        <p:spPr>
          <a:xfrm>
            <a:off x="5323872" y="865596"/>
            <a:ext cx="6753828" cy="594008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(6) Create VR Datasets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NOTATION: $(VRM_tools) ==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AMWG_DEMO_FEB22)/src/Community_Mesh_Generation_Toolkit/VRM_tools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gen_mapping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$(VRM_tools)/gen_mapping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./MAKE_genMapping_scripts.csh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gen_mapping_SAMGRID01_ne30x4_01.sh &gt;&amp; LOG_SAMGRID01_ne30x4_01'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~25 seconds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gen_mapping_SAMGRID01_ne30x4_02.sh &gt;&amp; LOG_SAMGRID01_ne30x4_02'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~40 seconds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gen_mapping_SAMGRID01_ne30x4_03.sh &gt;&amp; LOG_SAMGRID01_ne30x4_03'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~2:20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grids/  maps/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gen_domain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$(VRM_tools)/gen_domain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./MAKE_genDomains_scripts.csh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genDomains_SAMGRID01_ne30x4_gx1v7.sh   &gt;&amp; LOG_SAMGRID01_ne30x4_gx1v7’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[~0:20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genDomains_SAMGRID01_ne30x4_tx0.1v2.sh &gt;&amp; LOG_SAMGRID01_ne30x4_tx0.1v2'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[~7:30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$(AMWG_DEMO_FEB21)/AMWG_REPO/ne0np4.SAMGRID01.ne30x4/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domains/  grids/  maps/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gen_CLMsrfdata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$(VRM_tools)/gen_CLMsrfdata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./MAKE_genCLMsurfdata_script.csh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vi genCLMsurfdata_SAMGRID01_ne30x4.sh       &lt;---- MUST SET A PROJECT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qsub &lt; genCLMsurfdata_SAMGRID01_ne30x4.sh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 ~1:00:00 one hour for this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clm_surfdata_5_0/   grids/ </a:t>
            </a:r>
          </a:p>
        </p:txBody>
      </p:sp>
      <p:sp>
        <p:nvSpPr>
          <p:cNvPr id="7" name="TextBox 6">
            <a:extLst>
              <a:ext uri="{FF2B5EF4-FFF2-40B4-BE49-F238E27FC236}">
                <a16:creationId xmlns:a16="http://schemas.microsoft.com/office/drawing/2014/main" id="{AE301914-299D-5745-A945-5BDC3B4561A6}"/>
              </a:ext>
            </a:extLst>
          </p:cNvPr>
          <p:cNvSpPr txBox="1"/>
          <p:nvPr/>
        </p:nvSpPr>
        <p:spPr>
          <a:xfrm>
            <a:off x="520617" y="1448862"/>
            <a:ext cx="4615408" cy="3539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user begins by setting some grid-dependent environment variables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After that, the process is the same for each of the gen_XXXX directories: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cd to the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gen_XXXX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directory</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Run a script which generates a grid directory containing the processing scripts that will generate the needed datasets. </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Verify the settings in each script and then run it. </a:t>
            </a: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800100" marR="0" lvl="1"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Check the output LOG file to verify that the program did not have any errors. </a:t>
            </a:r>
          </a:p>
        </p:txBody>
      </p:sp>
      <p:sp>
        <p:nvSpPr>
          <p:cNvPr id="5" name="Rectangle 4">
            <a:extLst>
              <a:ext uri="{FF2B5EF4-FFF2-40B4-BE49-F238E27FC236}">
                <a16:creationId xmlns:a16="http://schemas.microsoft.com/office/drawing/2014/main" id="{22B48D62-7F47-8149-8C5D-7CB542C9486B}"/>
              </a:ext>
            </a:extLst>
          </p:cNvPr>
          <p:cNvSpPr/>
          <p:nvPr/>
        </p:nvSpPr>
        <p:spPr>
          <a:xfrm>
            <a:off x="5461348" y="1553227"/>
            <a:ext cx="6513534" cy="3435065"/>
          </a:xfrm>
          <a:prstGeom prst="rect">
            <a:avLst/>
          </a:prstGeom>
          <a:solidFill>
            <a:srgbClr val="F4DED2">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F9CDF4-4427-F84C-AA18-14BEA7F53E88}"/>
              </a:ext>
            </a:extLst>
          </p:cNvPr>
          <p:cNvSpPr txBox="1"/>
          <p:nvPr/>
        </p:nvSpPr>
        <p:spPr>
          <a:xfrm>
            <a:off x="10042092" y="1676191"/>
            <a:ext cx="1203814" cy="369332"/>
          </a:xfrm>
          <a:prstGeom prst="rect">
            <a:avLst/>
          </a:prstGeom>
          <a:noFill/>
        </p:spPr>
        <p:txBody>
          <a:bodyPr wrap="square" rtlCol="0">
            <a:spAutoFit/>
          </a:bodyPr>
          <a:lstStyle/>
          <a:p>
            <a:r>
              <a:rPr lang="en-US" b="1" dirty="0"/>
              <a:t>Obsolete</a:t>
            </a:r>
          </a:p>
        </p:txBody>
      </p:sp>
    </p:spTree>
    <p:extLst>
      <p:ext uri="{BB962C8B-B14F-4D97-AF65-F5344CB8AC3E}">
        <p14:creationId xmlns:p14="http://schemas.microsoft.com/office/powerpoint/2010/main" val="38834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F6842F55-242C-FB4C-A9DF-285FC09A36A0}"/>
              </a:ext>
            </a:extLst>
          </p:cNvPr>
          <p:cNvSpPr txBox="1"/>
          <p:nvPr/>
        </p:nvSpPr>
        <p:spPr>
          <a:xfrm>
            <a:off x="457200" y="914400"/>
            <a:ext cx="27925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Generate Datasets</a:t>
            </a:r>
          </a:p>
        </p:txBody>
      </p:sp>
      <p:sp>
        <p:nvSpPr>
          <p:cNvPr id="2" name="TextBox 1">
            <a:extLst>
              <a:ext uri="{FF2B5EF4-FFF2-40B4-BE49-F238E27FC236}">
                <a16:creationId xmlns:a16="http://schemas.microsoft.com/office/drawing/2014/main" id="{3CAD44A9-8A7C-B444-9E08-8106B25E1530}"/>
              </a:ext>
            </a:extLst>
          </p:cNvPr>
          <p:cNvSpPr txBox="1"/>
          <p:nvPr/>
        </p:nvSpPr>
        <p:spPr>
          <a:xfrm>
            <a:off x="4711700" y="1371660"/>
            <a:ext cx="6184900" cy="4555093"/>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gen_CAMncdata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$(VRM_tools)/gen_CAMncdata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./MAKE_interpic_script.csh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'sh interpic_script_SAMGRID01_ne30x4.sh &gt;&amp; LOG_SAMGRID01_ne30x4'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[~0:30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clm_surfdata_5_0/   grids/  inic/ </a:t>
            </a:r>
            <a:b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gen_atmsrf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$(VRM_tools)/gen_atmsrf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./MAKE_genAtmsrf_script.csh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'ncl gen_atmsrf_SAMGRID01_ne30x4.ncl &gt;&amp; LOG_SAMGRID01_ne30x4'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[~1:00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atmsrf/  clm_surfdata_5_0/  grids/  inic/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$(VRM_tools)/gen_topo/Regrid_topo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./MAKE_RegridTopo_script.csh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'ncl Regrid_topo_SAMGRID01_ne30x4.ncl &gt;&amp; LOG_SAMGRID01_ne30x4'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[~0:30 to run]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atmsrf/  clm_surfdata_5_0/  grids/  inic/  topo/</a:t>
            </a:r>
          </a:p>
        </p:txBody>
      </p:sp>
      <p:sp>
        <p:nvSpPr>
          <p:cNvPr id="5" name="TextBox 4">
            <a:extLst>
              <a:ext uri="{FF2B5EF4-FFF2-40B4-BE49-F238E27FC236}">
                <a16:creationId xmlns:a16="http://schemas.microsoft.com/office/drawing/2014/main" id="{621F78B5-E084-7B4B-8069-73E1FAE89306}"/>
              </a:ext>
            </a:extLst>
          </p:cNvPr>
          <p:cNvSpPr txBox="1"/>
          <p:nvPr/>
        </p:nvSpPr>
        <p:spPr>
          <a:xfrm>
            <a:off x="457200" y="1695450"/>
            <a:ext cx="3726408"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CLM and true topography files take the longest to generate.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Regrid_topo script shown here only interpolates the current ne120 topography file and should only be used for testing when the true topography file is not available. </a:t>
            </a:r>
          </a:p>
        </p:txBody>
      </p:sp>
    </p:spTree>
    <p:extLst>
      <p:ext uri="{BB962C8B-B14F-4D97-AF65-F5344CB8AC3E}">
        <p14:creationId xmlns:p14="http://schemas.microsoft.com/office/powerpoint/2010/main" val="151836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58F72FEB-FA31-A84E-BEDC-6B3377DC1538}"/>
              </a:ext>
            </a:extLst>
          </p:cNvPr>
          <p:cNvSpPr txBox="1"/>
          <p:nvPr/>
        </p:nvSpPr>
        <p:spPr>
          <a:xfrm>
            <a:off x="457200" y="914400"/>
            <a:ext cx="52664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Generate TRUE Topography Dataset</a:t>
            </a:r>
          </a:p>
        </p:txBody>
      </p:sp>
      <p:sp>
        <p:nvSpPr>
          <p:cNvPr id="4" name="TextBox 3">
            <a:extLst>
              <a:ext uri="{FF2B5EF4-FFF2-40B4-BE49-F238E27FC236}">
                <a16:creationId xmlns:a16="http://schemas.microsoft.com/office/drawing/2014/main" id="{81864A5C-CAFA-DB44-9642-013F4D29D334}"/>
              </a:ext>
            </a:extLst>
          </p:cNvPr>
          <p:cNvSpPr txBox="1"/>
          <p:nvPr/>
        </p:nvSpPr>
        <p:spPr>
          <a:xfrm>
            <a:off x="532683" y="1251010"/>
            <a:ext cx="556331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When editing the experiment_settings.make file, use an existing grid with a similar refinement as a guide for adding your new grid.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Be careful, make sure that the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rrfac_max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value matches the refinement level of your grid.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Not designed for ~3km resolutions....  YET!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 the meantime, generate a ~ne480~ refinement topography for your region and then adapt the Regrid_topo script to interpolate values from this file. </a:t>
            </a:r>
          </a:p>
        </p:txBody>
      </p:sp>
      <p:sp>
        <p:nvSpPr>
          <p:cNvPr id="2" name="TextBox 1">
            <a:extLst>
              <a:ext uri="{FF2B5EF4-FFF2-40B4-BE49-F238E27FC236}">
                <a16:creationId xmlns:a16="http://schemas.microsoft.com/office/drawing/2014/main" id="{17004788-65BC-8647-9838-2F534C036576}"/>
              </a:ext>
            </a:extLst>
          </p:cNvPr>
          <p:cNvSpPr txBox="1"/>
          <p:nvPr/>
        </p:nvSpPr>
        <p:spPr>
          <a:xfrm>
            <a:off x="6355717" y="761613"/>
            <a:ext cx="5765800" cy="57861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(7) Generate TRUE topography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Check out topo software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mkdir 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git clone https://github.com/NCAR/Topo.git topo    </a:t>
            </a:r>
            <a:endPar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Configure for the new grid and run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execcasper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cp experiment_settings.make experiment_settings.make-ORIG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vi experiment_settings.make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Comment out the current 'export case=' 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Add: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export case=SAMGRID01.30_x4_C0060_ridge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Add setting for this case: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ifeq ($(case),SAMGRID01.30_x4_C0060_ridge)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ncube_sph_smooth_coarse=060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output_grid=topo_ne0np4.SAMGRID01.ne30x4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grid_descriptor_fname=$(AMWG_DEMO_FEB22)/AMWG_REPO/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ne0np4.SAMGRID01.ne30x4/grids/SAMGRID01_ne30x4_np4_SCRIP.nc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nwindow_halfwidth=042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rdgwin=_Nsw$(nwindow_halfwidth)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stitch=-stitch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ncube=3000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lregional_refinement=.true.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rrfac_max=4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lread_smooth_topofile=.false.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C00000"/>
                </a:solidFill>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case_found=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endif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module load gnu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make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~1:30:00 to run]</a:t>
            </a:r>
          </a:p>
        </p:txBody>
      </p:sp>
      <p:sp>
        <p:nvSpPr>
          <p:cNvPr id="5" name="TextBox 4">
            <a:extLst>
              <a:ext uri="{FF2B5EF4-FFF2-40B4-BE49-F238E27FC236}">
                <a16:creationId xmlns:a16="http://schemas.microsoft.com/office/drawing/2014/main" id="{C74D8254-427D-A849-83A3-B34A30929E38}"/>
              </a:ext>
            </a:extLst>
          </p:cNvPr>
          <p:cNvSpPr txBox="1"/>
          <p:nvPr/>
        </p:nvSpPr>
        <p:spPr>
          <a:xfrm>
            <a:off x="95883" y="5328047"/>
            <a:ext cx="6139817" cy="123110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Copy topo file to the 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cd cube_to_target/output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cp topo_ne0np4.SAMGRID01.ne30x4_nc3000_Co060_Fi001_MulG_PF_RR_Nsw042.nc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$(TOPO)/topo_ne0np4.SAMGRID01.ne30x4_nc3000_Co060_Fi001_MulG_PF_RR_Nsw042_</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220207</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.nc</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17A5EAC7-FAED-F44D-8F1E-91BBE03CAF0F}"/>
              </a:ext>
            </a:extLst>
          </p:cNvPr>
          <p:cNvSpPr txBox="1"/>
          <p:nvPr/>
        </p:nvSpPr>
        <p:spPr>
          <a:xfrm>
            <a:off x="457200" y="3962160"/>
            <a:ext cx="575310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Copy the topo file to REPO  directory:</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rPr>
              <a:t>Note that for this topo file the user MUST add the VRM_DATE value to the end of the filename.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rPr>
              <a:t>     where $(TOPO) == $(AMWG_REPO)/ne0np4.SAMGRID01.ne30x4/topo/</a:t>
            </a:r>
          </a:p>
        </p:txBody>
      </p:sp>
    </p:spTree>
    <p:extLst>
      <p:ext uri="{BB962C8B-B14F-4D97-AF65-F5344CB8AC3E}">
        <p14:creationId xmlns:p14="http://schemas.microsoft.com/office/powerpoint/2010/main" val="206671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5441"/>
          </a:xfrm>
        </p:spPr>
        <p:txBody>
          <a:bodyPr/>
          <a:lstStyle/>
          <a:p>
            <a:pPr algn="l"/>
            <a:r>
              <a:rPr lang="en-US" dirty="0"/>
              <a:t>Overview: The Usage Scenario for VR Grids</a:t>
            </a:r>
          </a:p>
        </p:txBody>
      </p:sp>
      <p:sp>
        <p:nvSpPr>
          <p:cNvPr id="4" name="TextBox 3">
            <a:extLst>
              <a:ext uri="{FF2B5EF4-FFF2-40B4-BE49-F238E27FC236}">
                <a16:creationId xmlns:a16="http://schemas.microsoft.com/office/drawing/2014/main" id="{B54AD0D0-5389-0741-BAC1-69DFF87BA984}"/>
              </a:ext>
            </a:extLst>
          </p:cNvPr>
          <p:cNvSpPr txBox="1"/>
          <p:nvPr/>
        </p:nvSpPr>
        <p:spPr>
          <a:xfrm>
            <a:off x="694248" y="1140949"/>
            <a:ext cx="4298549" cy="3539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usage scenario for CESM 2.2 and later is that a research group will have a common repository of grid information.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$(REPO) will contain the VRM grids relevant to their research, which supplements the supported grid resolutions in CESM.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 local repository of grids that can be readily shared by members of a research group using </a:t>
            </a:r>
            <a:r>
              <a:rPr kumimoji="0" lang="en-US" sz="1400" b="0" i="1" u="none" strike="noStrike" kern="0" cap="none" spc="0" normalizeH="0" baseline="0" noProof="0" dirty="0">
                <a:ln>
                  <a:noFill/>
                </a:ln>
                <a:solidFill>
                  <a:srgbClr val="000000"/>
                </a:solidFill>
                <a:effectLst/>
                <a:uLnTx/>
                <a:uFillTx/>
                <a:latin typeface="Arial"/>
                <a:cs typeface="Arial"/>
                <a:sym typeface="Arial"/>
              </a:rPr>
              <a:t>compatible</a:t>
            </a:r>
            <a:r>
              <a:rPr kumimoji="0" lang="en-US" sz="1400" b="0" i="0" u="none" strike="noStrike" kern="0" cap="none" spc="0" normalizeH="0" baseline="0" noProof="0" dirty="0">
                <a:ln>
                  <a:noFill/>
                </a:ln>
                <a:solidFill>
                  <a:srgbClr val="000000"/>
                </a:solidFill>
                <a:effectLst/>
                <a:uLnTx/>
                <a:uFillTx/>
                <a:latin typeface="Arial"/>
                <a:cs typeface="Arial"/>
                <a:sym typeface="Arial"/>
              </a:rPr>
              <a:t> CESM tags.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data in $(REPO) will need to be updated periodically to keep up with CESM development, but not for every tag.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2348ED93-D540-3A4D-937B-904101EAAD37}"/>
              </a:ext>
            </a:extLst>
          </p:cNvPr>
          <p:cNvGrpSpPr>
            <a:grpSpLocks noChangeAspect="1"/>
          </p:cNvGrpSpPr>
          <p:nvPr/>
        </p:nvGrpSpPr>
        <p:grpSpPr>
          <a:xfrm>
            <a:off x="6096000" y="1370292"/>
            <a:ext cx="5308650" cy="4117415"/>
            <a:chOff x="2642202" y="2355676"/>
            <a:chExt cx="5379054" cy="3985375"/>
          </a:xfrm>
        </p:grpSpPr>
        <p:sp>
          <p:nvSpPr>
            <p:cNvPr id="6" name="Smiley Face 5">
              <a:extLst>
                <a:ext uri="{FF2B5EF4-FFF2-40B4-BE49-F238E27FC236}">
                  <a16:creationId xmlns:a16="http://schemas.microsoft.com/office/drawing/2014/main" id="{D1C7198F-341E-824F-871D-651DC6022867}"/>
                </a:ext>
              </a:extLst>
            </p:cNvPr>
            <p:cNvSpPr/>
            <p:nvPr/>
          </p:nvSpPr>
          <p:spPr>
            <a:xfrm>
              <a:off x="2642202" y="5573393"/>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7" name="Oval 6">
              <a:extLst>
                <a:ext uri="{FF2B5EF4-FFF2-40B4-BE49-F238E27FC236}">
                  <a16:creationId xmlns:a16="http://schemas.microsoft.com/office/drawing/2014/main" id="{E1726AE0-E364-3A46-ABC9-473804AD2B4F}"/>
                </a:ext>
              </a:extLst>
            </p:cNvPr>
            <p:cNvSpPr/>
            <p:nvPr/>
          </p:nvSpPr>
          <p:spPr>
            <a:xfrm>
              <a:off x="2685327" y="2355676"/>
              <a:ext cx="2384384" cy="1207272"/>
            </a:xfrm>
            <a:prstGeom prst="ellipse">
              <a:avLst/>
            </a:prstGeom>
            <a:solidFill>
              <a:srgbClr val="4472C4"/>
            </a:solidFill>
            <a:ln w="635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Research Group Repository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/local/repo/</a:t>
              </a:r>
            </a:p>
          </p:txBody>
        </p:sp>
        <p:sp>
          <p:nvSpPr>
            <p:cNvPr id="8" name="Oval 7">
              <a:extLst>
                <a:ext uri="{FF2B5EF4-FFF2-40B4-BE49-F238E27FC236}">
                  <a16:creationId xmlns:a16="http://schemas.microsoft.com/office/drawing/2014/main" id="{B1ADEDAB-C206-E44F-AAA6-87414DAA14BC}"/>
                </a:ext>
              </a:extLst>
            </p:cNvPr>
            <p:cNvSpPr/>
            <p:nvPr/>
          </p:nvSpPr>
          <p:spPr>
            <a:xfrm>
              <a:off x="5673525" y="2355676"/>
              <a:ext cx="2347731" cy="1207272"/>
            </a:xfrm>
            <a:prstGeom prst="ellipse">
              <a:avLst/>
            </a:prstGeom>
            <a:solidFill>
              <a:srgbClr val="4472C4"/>
            </a:solidFill>
            <a:ln w="635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Repository of Supported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/glade/p/…</a:t>
              </a:r>
            </a:p>
          </p:txBody>
        </p:sp>
        <p:sp>
          <p:nvSpPr>
            <p:cNvPr id="9" name="Smiley Face 8">
              <a:extLst>
                <a:ext uri="{FF2B5EF4-FFF2-40B4-BE49-F238E27FC236}">
                  <a16:creationId xmlns:a16="http://schemas.microsoft.com/office/drawing/2014/main" id="{988E0D4E-A5CA-A047-A902-1E701BAFA2B1}"/>
                </a:ext>
              </a:extLst>
            </p:cNvPr>
            <p:cNvSpPr/>
            <p:nvPr/>
          </p:nvSpPr>
          <p:spPr>
            <a:xfrm>
              <a:off x="4150515" y="5602138"/>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10" name="Smiley Face 9">
              <a:extLst>
                <a:ext uri="{FF2B5EF4-FFF2-40B4-BE49-F238E27FC236}">
                  <a16:creationId xmlns:a16="http://schemas.microsoft.com/office/drawing/2014/main" id="{C7917CA8-45BE-7846-9DA3-0387E2352765}"/>
                </a:ext>
              </a:extLst>
            </p:cNvPr>
            <p:cNvSpPr/>
            <p:nvPr/>
          </p:nvSpPr>
          <p:spPr>
            <a:xfrm>
              <a:off x="6242889" y="5602138"/>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cxnSp>
          <p:nvCxnSpPr>
            <p:cNvPr id="11" name="Straight Arrow Connector 10">
              <a:extLst>
                <a:ext uri="{FF2B5EF4-FFF2-40B4-BE49-F238E27FC236}">
                  <a16:creationId xmlns:a16="http://schemas.microsoft.com/office/drawing/2014/main" id="{892232BE-7AD6-4C48-AE35-08EC30E06767}"/>
                </a:ext>
              </a:extLst>
            </p:cNvPr>
            <p:cNvCxnSpPr>
              <a:cxnSpLocks/>
              <a:endCxn id="7" idx="4"/>
            </p:cNvCxnSpPr>
            <p:nvPr/>
          </p:nvCxnSpPr>
          <p:spPr>
            <a:xfrm flipV="1">
              <a:off x="3772973" y="3562948"/>
              <a:ext cx="104546" cy="964808"/>
            </a:xfrm>
            <a:prstGeom prst="straightConnector1">
              <a:avLst/>
            </a:prstGeom>
            <a:noFill/>
            <a:ln w="762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948F679A-C83A-2E46-B673-2852B50C8357}"/>
                </a:ext>
              </a:extLst>
            </p:cNvPr>
            <p:cNvCxnSpPr>
              <a:cxnSpLocks/>
              <a:stCxn id="18" idx="0"/>
              <a:endCxn id="8" idx="3"/>
            </p:cNvCxnSpPr>
            <p:nvPr/>
          </p:nvCxnSpPr>
          <p:spPr>
            <a:xfrm flipV="1">
              <a:off x="3772974" y="3386147"/>
              <a:ext cx="2244368" cy="1141608"/>
            </a:xfrm>
            <a:prstGeom prst="straightConnector1">
              <a:avLst/>
            </a:prstGeom>
            <a:noFill/>
            <a:ln w="762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623E46F6-64E0-5A48-9AB9-C7805D5A8526}"/>
                </a:ext>
              </a:extLst>
            </p:cNvPr>
            <p:cNvCxnSpPr>
              <a:cxnSpLocks/>
              <a:stCxn id="19" idx="0"/>
              <a:endCxn id="8" idx="4"/>
            </p:cNvCxnSpPr>
            <p:nvPr/>
          </p:nvCxnSpPr>
          <p:spPr>
            <a:xfrm flipV="1">
              <a:off x="6639076" y="3562948"/>
              <a:ext cx="208315" cy="984475"/>
            </a:xfrm>
            <a:prstGeom prst="straightConnector1">
              <a:avLst/>
            </a:prstGeom>
            <a:noFill/>
            <a:ln w="762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1C1DA9C4-196D-054B-AA85-5A38AD97662B}"/>
                </a:ext>
              </a:extLst>
            </p:cNvPr>
            <p:cNvCxnSpPr>
              <a:cxnSpLocks/>
              <a:stCxn id="19" idx="0"/>
              <a:endCxn id="7" idx="5"/>
            </p:cNvCxnSpPr>
            <p:nvPr/>
          </p:nvCxnSpPr>
          <p:spPr>
            <a:xfrm flipH="1" flipV="1">
              <a:off x="4720526" y="3386147"/>
              <a:ext cx="1918550" cy="1161276"/>
            </a:xfrm>
            <a:prstGeom prst="straightConnector1">
              <a:avLst/>
            </a:prstGeom>
            <a:noFill/>
            <a:ln w="762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EBBF91EC-01C3-394B-A66B-3A9296B271E1}"/>
                </a:ext>
              </a:extLst>
            </p:cNvPr>
            <p:cNvCxnSpPr>
              <a:stCxn id="10" idx="0"/>
              <a:endCxn id="19" idx="2"/>
            </p:cNvCxnSpPr>
            <p:nvPr/>
          </p:nvCxnSpPr>
          <p:spPr>
            <a:xfrm flipV="1">
              <a:off x="6639076" y="5034120"/>
              <a:ext cx="0" cy="568018"/>
            </a:xfrm>
            <a:prstGeom prst="straightConnector1">
              <a:avLst/>
            </a:prstGeom>
            <a:noFill/>
            <a:ln w="25400" cap="flat" cmpd="sng" algn="ctr">
              <a:solidFill>
                <a:srgbClr val="4472C4"/>
              </a:solidFill>
              <a:prstDash val="solid"/>
              <a:miter lim="800000"/>
              <a:headEnd type="triangle"/>
              <a:tailEnd type="triangle"/>
            </a:ln>
            <a:effectLst/>
          </p:spPr>
        </p:cxnSp>
        <p:cxnSp>
          <p:nvCxnSpPr>
            <p:cNvPr id="16" name="Straight Arrow Connector 15">
              <a:extLst>
                <a:ext uri="{FF2B5EF4-FFF2-40B4-BE49-F238E27FC236}">
                  <a16:creationId xmlns:a16="http://schemas.microsoft.com/office/drawing/2014/main" id="{29DF8CA1-2997-744D-ACEB-4D42C23D4B57}"/>
                </a:ext>
              </a:extLst>
            </p:cNvPr>
            <p:cNvCxnSpPr>
              <a:cxnSpLocks/>
              <a:stCxn id="9" idx="0"/>
            </p:cNvCxnSpPr>
            <p:nvPr/>
          </p:nvCxnSpPr>
          <p:spPr>
            <a:xfrm flipH="1" flipV="1">
              <a:off x="4138257" y="5034120"/>
              <a:ext cx="408445" cy="568018"/>
            </a:xfrm>
            <a:prstGeom prst="straightConnector1">
              <a:avLst/>
            </a:prstGeom>
            <a:noFill/>
            <a:ln w="25400" cap="flat" cmpd="sng" algn="ctr">
              <a:solidFill>
                <a:srgbClr val="4472C4"/>
              </a:solidFill>
              <a:prstDash val="solid"/>
              <a:miter lim="800000"/>
              <a:headEnd type="triangle"/>
              <a:tailEnd type="triangle"/>
            </a:ln>
            <a:effectLst/>
          </p:spPr>
        </p:cxnSp>
        <p:cxnSp>
          <p:nvCxnSpPr>
            <p:cNvPr id="17" name="Straight Arrow Connector 16">
              <a:extLst>
                <a:ext uri="{FF2B5EF4-FFF2-40B4-BE49-F238E27FC236}">
                  <a16:creationId xmlns:a16="http://schemas.microsoft.com/office/drawing/2014/main" id="{23492D84-FCB2-214F-8FD3-3A3EC3ECF68D}"/>
                </a:ext>
              </a:extLst>
            </p:cNvPr>
            <p:cNvCxnSpPr>
              <a:cxnSpLocks/>
              <a:stCxn id="6" idx="0"/>
            </p:cNvCxnSpPr>
            <p:nvPr/>
          </p:nvCxnSpPr>
          <p:spPr>
            <a:xfrm flipV="1">
              <a:off x="3038389" y="5034120"/>
              <a:ext cx="165151" cy="539273"/>
            </a:xfrm>
            <a:prstGeom prst="straightConnector1">
              <a:avLst/>
            </a:prstGeom>
            <a:noFill/>
            <a:ln w="25400" cap="flat" cmpd="sng" algn="ctr">
              <a:solidFill>
                <a:srgbClr val="4472C4"/>
              </a:solidFill>
              <a:prstDash val="solid"/>
              <a:miter lim="800000"/>
              <a:headEnd type="triangle"/>
              <a:tailEnd type="triangle"/>
            </a:ln>
            <a:effectLst/>
          </p:spPr>
        </p:cxnSp>
        <p:sp>
          <p:nvSpPr>
            <p:cNvPr id="18" name="Rectangle 17">
              <a:extLst>
                <a:ext uri="{FF2B5EF4-FFF2-40B4-BE49-F238E27FC236}">
                  <a16:creationId xmlns:a16="http://schemas.microsoft.com/office/drawing/2014/main" id="{A305C4A7-031C-094A-A9E8-81F9C37B88DE}"/>
                </a:ext>
              </a:extLst>
            </p:cNvPr>
            <p:cNvSpPr/>
            <p:nvPr/>
          </p:nvSpPr>
          <p:spPr>
            <a:xfrm>
              <a:off x="2920402" y="4527755"/>
              <a:ext cx="1705143" cy="486697"/>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tag_01</a:t>
              </a:r>
            </a:p>
          </p:txBody>
        </p:sp>
        <p:sp>
          <p:nvSpPr>
            <p:cNvPr id="19" name="Rectangle 18">
              <a:extLst>
                <a:ext uri="{FF2B5EF4-FFF2-40B4-BE49-F238E27FC236}">
                  <a16:creationId xmlns:a16="http://schemas.microsoft.com/office/drawing/2014/main" id="{38C187C9-AF0D-9545-8E54-7FEF8337279B}"/>
                </a:ext>
              </a:extLst>
            </p:cNvPr>
            <p:cNvSpPr/>
            <p:nvPr/>
          </p:nvSpPr>
          <p:spPr>
            <a:xfrm>
              <a:off x="5786504" y="4547423"/>
              <a:ext cx="1705143" cy="486697"/>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tag_02</a:t>
              </a:r>
            </a:p>
          </p:txBody>
        </p:sp>
      </p:grpSp>
      <p:sp>
        <p:nvSpPr>
          <p:cNvPr id="20" name="TextBox 19">
            <a:extLst>
              <a:ext uri="{FF2B5EF4-FFF2-40B4-BE49-F238E27FC236}">
                <a16:creationId xmlns:a16="http://schemas.microsoft.com/office/drawing/2014/main" id="{C419CAD0-0AA7-5549-AD28-36E098AAF201}"/>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167109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58F72FEB-FA31-A84E-BEDC-6B3377DC1538}"/>
              </a:ext>
            </a:extLst>
          </p:cNvPr>
          <p:cNvSpPr txBox="1"/>
          <p:nvPr/>
        </p:nvSpPr>
        <p:spPr>
          <a:xfrm>
            <a:off x="457200" y="914400"/>
            <a:ext cx="52664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Generate TRUE Topography Dataset</a:t>
            </a:r>
          </a:p>
        </p:txBody>
      </p:sp>
      <p:sp>
        <p:nvSpPr>
          <p:cNvPr id="4" name="TextBox 3">
            <a:extLst>
              <a:ext uri="{FF2B5EF4-FFF2-40B4-BE49-F238E27FC236}">
                <a16:creationId xmlns:a16="http://schemas.microsoft.com/office/drawing/2014/main" id="{81864A5C-CAFA-DB44-9642-013F4D29D334}"/>
              </a:ext>
            </a:extLst>
          </p:cNvPr>
          <p:cNvSpPr txBox="1"/>
          <p:nvPr/>
        </p:nvSpPr>
        <p:spPr>
          <a:xfrm>
            <a:off x="532683" y="1251010"/>
            <a:ext cx="556331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When editing the experiment_settings.make file, use an existing grid with a similar refinement as a guide for adding your new grid.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Be careful, make sure that the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rrfac_max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value matches the refinement level of your grid.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Not designed for ~3km resolutions....  YET!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 the meantime, generate a ~ne480~ refinement topography for your region and then adapt the Regrid_topo script to interpolate values from this file. </a:t>
            </a:r>
          </a:p>
        </p:txBody>
      </p:sp>
      <p:sp>
        <p:nvSpPr>
          <p:cNvPr id="2" name="TextBox 1">
            <a:extLst>
              <a:ext uri="{FF2B5EF4-FFF2-40B4-BE49-F238E27FC236}">
                <a16:creationId xmlns:a16="http://schemas.microsoft.com/office/drawing/2014/main" id="{17004788-65BC-8647-9838-2F534C036576}"/>
              </a:ext>
            </a:extLst>
          </p:cNvPr>
          <p:cNvSpPr txBox="1"/>
          <p:nvPr/>
        </p:nvSpPr>
        <p:spPr>
          <a:xfrm>
            <a:off x="6355717" y="761613"/>
            <a:ext cx="5765800" cy="57861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(7) Generate TRUE topography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Check out topo software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$(VRM_tools)/gen_topo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mkdir 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git clone https://github.com/NCAR/Topo.git topo    </a:t>
            </a:r>
            <a:endPar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Configure for the new grid and run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execcasper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cp experiment_settings.make experiment_settings.make-ORIG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vi experiment_settings.make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Comment out the current 'export case=' 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Add: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export case=SAMGRID01.30_x4_C0060_ridge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Add setting for this case: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ifeq ($(case),SAMGRID01.30_x4_C0060_ridge)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ncube_sph_smooth_coarse=060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output_grid=topo_ne0np4.SAMGRID01.ne30x4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grid_descriptor_fname=$(AMWG_DEMO_FEB22)/AMWG_REPO/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ne0np4.SAMGRID01.ne30x4/grids/SAMGRID01_ne30x4_np4_SCRIP.nc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nwindow_halfwidth=042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rdgwin=_Nsw$(nwindow_halfwidth)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stitch=-stitch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ncube=3000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lregional_refinement=.true.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rrfac_max=4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export lread_smooth_topofile=.false.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0" dirty="0">
                <a:solidFill>
                  <a:srgbClr val="C00000"/>
                </a:solidFill>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case_found=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endif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module load gnu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make                                                                                                     </a:t>
            </a:r>
            <a:r>
              <a:rPr kumimoji="0" lang="en-US" sz="1000" b="1"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 ~1:30:00 to run]</a:t>
            </a:r>
          </a:p>
        </p:txBody>
      </p:sp>
      <p:sp>
        <p:nvSpPr>
          <p:cNvPr id="5" name="TextBox 4">
            <a:extLst>
              <a:ext uri="{FF2B5EF4-FFF2-40B4-BE49-F238E27FC236}">
                <a16:creationId xmlns:a16="http://schemas.microsoft.com/office/drawing/2014/main" id="{C74D8254-427D-A849-83A3-B34A30929E38}"/>
              </a:ext>
            </a:extLst>
          </p:cNvPr>
          <p:cNvSpPr txBox="1"/>
          <p:nvPr/>
        </p:nvSpPr>
        <p:spPr>
          <a:xfrm>
            <a:off x="95883" y="5328047"/>
            <a:ext cx="6139817" cy="123110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Copy topo file to the 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cd cube_to_target/output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casper% cp topo_ne0np4.SAMGRID01.ne30x4_nc3000_Co060_Fi001_MulG_PF_RR_Nsw042.nc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$(TOPO)/topo_ne0np4.SAMGRID01.ne30x4_nc3000_Co060_Fi001_MulG_PF_RR_Nsw042_</a:t>
            </a:r>
            <a:r>
              <a:rPr kumimoji="0" lang="en-US" sz="1000" b="1"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220207</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.nc</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17A5EAC7-FAED-F44D-8F1E-91BBE03CAF0F}"/>
              </a:ext>
            </a:extLst>
          </p:cNvPr>
          <p:cNvSpPr txBox="1"/>
          <p:nvPr/>
        </p:nvSpPr>
        <p:spPr>
          <a:xfrm>
            <a:off x="457200" y="3962160"/>
            <a:ext cx="575310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Copy the topo file to REPO  directory:</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rPr>
              <a:t>Note that for this topo file the user MUST add the VRM_DATE value to the end of the filename.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Wingdings" pitchFamily="2" charset="2"/>
              </a:rPr>
              <a:t>     where $(TOPO) == $(AMWG_REPO)/ne0np4.SAMGRID01.ne30x4/topo/</a:t>
            </a:r>
          </a:p>
        </p:txBody>
      </p:sp>
      <p:sp>
        <p:nvSpPr>
          <p:cNvPr id="7" name="TextBox 6">
            <a:extLst>
              <a:ext uri="{FF2B5EF4-FFF2-40B4-BE49-F238E27FC236}">
                <a16:creationId xmlns:a16="http://schemas.microsoft.com/office/drawing/2014/main" id="{EA75E8F0-9FF1-0F4D-BDB0-1A07266F2087}"/>
              </a:ext>
            </a:extLst>
          </p:cNvPr>
          <p:cNvSpPr txBox="1"/>
          <p:nvPr/>
        </p:nvSpPr>
        <p:spPr>
          <a:xfrm>
            <a:off x="1590805" y="1578279"/>
            <a:ext cx="8317283" cy="3416320"/>
          </a:xfrm>
          <a:prstGeom prst="rect">
            <a:avLst/>
          </a:prstGeom>
          <a:solidFill>
            <a:srgbClr val="F4DED2"/>
          </a:solidFill>
        </p:spPr>
        <p:txBody>
          <a:bodyPr wrap="square" rtlCol="0">
            <a:spAutoFit/>
          </a:bodyPr>
          <a:lstStyle/>
          <a:p>
            <a:endParaRPr lang="en-US" dirty="0"/>
          </a:p>
          <a:p>
            <a:endParaRPr lang="en-US" dirty="0"/>
          </a:p>
          <a:p>
            <a:endParaRPr lang="en-US" dirty="0"/>
          </a:p>
          <a:p>
            <a:r>
              <a:rPr lang="en-US" dirty="0"/>
              <a:t>Expect the process for creating TRUE topography to change in the near future!</a:t>
            </a:r>
          </a:p>
          <a:p>
            <a:endParaRPr lang="en-US" dirty="0"/>
          </a:p>
          <a:p>
            <a:r>
              <a:rPr lang="en-US" dirty="0"/>
              <a:t>The steps will be greatly simplified and problems with creating high resolution topography (~3km) will be resolved.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320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grpSp>
        <p:nvGrpSpPr>
          <p:cNvPr id="42" name="Group 41">
            <a:extLst>
              <a:ext uri="{FF2B5EF4-FFF2-40B4-BE49-F238E27FC236}">
                <a16:creationId xmlns:a16="http://schemas.microsoft.com/office/drawing/2014/main" id="{D58CFFB6-4608-A84C-BCC8-B6BFC628BC29}"/>
              </a:ext>
            </a:extLst>
          </p:cNvPr>
          <p:cNvGrpSpPr>
            <a:grpSpLocks noChangeAspect="1"/>
          </p:cNvGrpSpPr>
          <p:nvPr/>
        </p:nvGrpSpPr>
        <p:grpSpPr>
          <a:xfrm>
            <a:off x="4470399" y="1219476"/>
            <a:ext cx="7520539" cy="4800048"/>
            <a:chOff x="1537175" y="780178"/>
            <a:chExt cx="7519930" cy="4909421"/>
          </a:xfrm>
        </p:grpSpPr>
        <p:sp>
          <p:nvSpPr>
            <p:cNvPr id="43" name="Rectangle 42">
              <a:extLst>
                <a:ext uri="{FF2B5EF4-FFF2-40B4-BE49-F238E27FC236}">
                  <a16:creationId xmlns:a16="http://schemas.microsoft.com/office/drawing/2014/main" id="{4766308D-D788-FA44-BBF2-848BCD4F7D16}"/>
                </a:ext>
              </a:extLst>
            </p:cNvPr>
            <p:cNvSpPr/>
            <p:nvPr/>
          </p:nvSpPr>
          <p:spPr>
            <a:xfrm>
              <a:off x="1537175" y="780178"/>
              <a:ext cx="7519930" cy="4909421"/>
            </a:xfrm>
            <a:prstGeom prst="rect">
              <a:avLst/>
            </a:prstGeom>
            <a:solidFill>
              <a:srgbClr val="4472C4"/>
            </a:solidFill>
            <a:ln w="12700" cap="flat" cmpd="sng" algn="ctr">
              <a:solidFill>
                <a:sysClr val="windowText" lastClr="000000"/>
              </a:solid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44" name="TextBox 43">
              <a:extLst>
                <a:ext uri="{FF2B5EF4-FFF2-40B4-BE49-F238E27FC236}">
                  <a16:creationId xmlns:a16="http://schemas.microsoft.com/office/drawing/2014/main" id="{98E83A50-DC56-E344-9D65-CF42D352F636}"/>
                </a:ext>
              </a:extLst>
            </p:cNvPr>
            <p:cNvSpPr txBox="1"/>
            <p:nvPr/>
          </p:nvSpPr>
          <p:spPr>
            <a:xfrm>
              <a:off x="3946443" y="863592"/>
              <a:ext cx="1701799"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/my/local/repo/</a:t>
              </a:r>
            </a:p>
          </p:txBody>
        </p:sp>
        <p:sp>
          <p:nvSpPr>
            <p:cNvPr id="45" name="TextBox 44">
              <a:extLst>
                <a:ext uri="{FF2B5EF4-FFF2-40B4-BE49-F238E27FC236}">
                  <a16:creationId xmlns:a16="http://schemas.microsoft.com/office/drawing/2014/main" id="{641E5F2E-410F-3245-95F0-13FF4582F7EE}"/>
                </a:ext>
              </a:extLst>
            </p:cNvPr>
            <p:cNvSpPr txBox="1"/>
            <p:nvPr/>
          </p:nvSpPr>
          <p:spPr>
            <a:xfrm>
              <a:off x="1965731" y="1811624"/>
              <a:ext cx="3165069"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ne0np4.SAMGRID01.ne30x4</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46" name="TextBox 45">
              <a:extLst>
                <a:ext uri="{FF2B5EF4-FFF2-40B4-BE49-F238E27FC236}">
                  <a16:creationId xmlns:a16="http://schemas.microsoft.com/office/drawing/2014/main" id="{24164A11-3D33-7441-9B1B-78FCC2F83C83}"/>
                </a:ext>
              </a:extLst>
            </p:cNvPr>
            <p:cNvSpPr txBox="1"/>
            <p:nvPr/>
          </p:nvSpPr>
          <p:spPr>
            <a:xfrm>
              <a:off x="5559356" y="1811624"/>
              <a:ext cx="3254444" cy="3847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ne0np4.MyOtherGrid.ne30x8</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47" name="Straight Connector 46">
              <a:extLst>
                <a:ext uri="{FF2B5EF4-FFF2-40B4-BE49-F238E27FC236}">
                  <a16:creationId xmlns:a16="http://schemas.microsoft.com/office/drawing/2014/main" id="{AE631B59-1704-8446-9493-AFF5B961ADCA}"/>
                </a:ext>
              </a:extLst>
            </p:cNvPr>
            <p:cNvCxnSpPr>
              <a:cxnSpLocks/>
              <a:endCxn id="45" idx="0"/>
            </p:cNvCxnSpPr>
            <p:nvPr/>
          </p:nvCxnSpPr>
          <p:spPr>
            <a:xfrm flipH="1">
              <a:off x="3548266" y="1241526"/>
              <a:ext cx="1249078" cy="570099"/>
            </a:xfrm>
            <a:prstGeom prst="line">
              <a:avLst/>
            </a:prstGeom>
            <a:noFill/>
            <a:ln w="6350" cap="flat" cmpd="sng" algn="ctr">
              <a:solidFill>
                <a:sysClr val="windowText" lastClr="000000"/>
              </a:solidFill>
              <a:prstDash val="solid"/>
              <a:miter lim="800000"/>
            </a:ln>
            <a:effectLst/>
          </p:spPr>
        </p:cxnSp>
        <p:cxnSp>
          <p:nvCxnSpPr>
            <p:cNvPr id="48" name="Straight Connector 47">
              <a:extLst>
                <a:ext uri="{FF2B5EF4-FFF2-40B4-BE49-F238E27FC236}">
                  <a16:creationId xmlns:a16="http://schemas.microsoft.com/office/drawing/2014/main" id="{8E4061A6-364A-6849-9259-3DF91554E3CF}"/>
                </a:ext>
              </a:extLst>
            </p:cNvPr>
            <p:cNvCxnSpPr>
              <a:cxnSpLocks/>
            </p:cNvCxnSpPr>
            <p:nvPr/>
          </p:nvCxnSpPr>
          <p:spPr>
            <a:xfrm>
              <a:off x="4797342" y="1241526"/>
              <a:ext cx="2389236" cy="570098"/>
            </a:xfrm>
            <a:prstGeom prst="line">
              <a:avLst/>
            </a:prstGeom>
            <a:noFill/>
            <a:ln w="6350" cap="flat" cmpd="sng" algn="ctr">
              <a:solidFill>
                <a:sysClr val="windowText" lastClr="000000"/>
              </a:solidFill>
              <a:prstDash val="solid"/>
              <a:miter lim="800000"/>
            </a:ln>
            <a:effectLst/>
          </p:spPr>
        </p:cxnSp>
        <p:grpSp>
          <p:nvGrpSpPr>
            <p:cNvPr id="49" name="Group 48">
              <a:extLst>
                <a:ext uri="{FF2B5EF4-FFF2-40B4-BE49-F238E27FC236}">
                  <a16:creationId xmlns:a16="http://schemas.microsoft.com/office/drawing/2014/main" id="{D11F7522-0634-284A-BAEA-6EC71E9AE59E}"/>
                </a:ext>
              </a:extLst>
            </p:cNvPr>
            <p:cNvGrpSpPr/>
            <p:nvPr/>
          </p:nvGrpSpPr>
          <p:grpSpPr>
            <a:xfrm>
              <a:off x="2590797" y="2180956"/>
              <a:ext cx="2709338" cy="3366414"/>
              <a:chOff x="2091261" y="2180956"/>
              <a:chExt cx="2709338" cy="3366414"/>
            </a:xfrm>
          </p:grpSpPr>
          <p:sp>
            <p:nvSpPr>
              <p:cNvPr id="66" name="TextBox 65">
                <a:extLst>
                  <a:ext uri="{FF2B5EF4-FFF2-40B4-BE49-F238E27FC236}">
                    <a16:creationId xmlns:a16="http://schemas.microsoft.com/office/drawing/2014/main" id="{9203CBA3-5345-6745-91FC-6469B529F54F}"/>
                  </a:ext>
                </a:extLst>
              </p:cNvPr>
              <p:cNvSpPr txBox="1"/>
              <p:nvPr/>
            </p:nvSpPr>
            <p:spPr>
              <a:xfrm>
                <a:off x="2253108" y="2371457"/>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atmsrf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67" name="TextBox 66">
                <a:extLst>
                  <a:ext uri="{FF2B5EF4-FFF2-40B4-BE49-F238E27FC236}">
                    <a16:creationId xmlns:a16="http://schemas.microsoft.com/office/drawing/2014/main" id="{70F9E16B-6ECA-7641-B69E-BCEB05EE3835}"/>
                  </a:ext>
                </a:extLst>
              </p:cNvPr>
              <p:cNvSpPr txBox="1"/>
              <p:nvPr/>
            </p:nvSpPr>
            <p:spPr>
              <a:xfrm>
                <a:off x="2253108" y="2864191"/>
                <a:ext cx="1099691" cy="377748"/>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domains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68" name="TextBox 67">
                <a:extLst>
                  <a:ext uri="{FF2B5EF4-FFF2-40B4-BE49-F238E27FC236}">
                    <a16:creationId xmlns:a16="http://schemas.microsoft.com/office/drawing/2014/main" id="{49262F1F-31FC-7247-9846-A3A1AAB365E7}"/>
                  </a:ext>
                </a:extLst>
              </p:cNvPr>
              <p:cNvSpPr txBox="1"/>
              <p:nvPr/>
            </p:nvSpPr>
            <p:spPr>
              <a:xfrm>
                <a:off x="2253108" y="5239593"/>
                <a:ext cx="2547491"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clm_surfdata_5_0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69" name="TextBox 68">
                <a:extLst>
                  <a:ext uri="{FF2B5EF4-FFF2-40B4-BE49-F238E27FC236}">
                    <a16:creationId xmlns:a16="http://schemas.microsoft.com/office/drawing/2014/main" id="{C5AE6FFA-0098-F743-A1BF-C2AF5C63A340}"/>
                  </a:ext>
                </a:extLst>
              </p:cNvPr>
              <p:cNvSpPr txBox="1"/>
              <p:nvPr/>
            </p:nvSpPr>
            <p:spPr>
              <a:xfrm>
                <a:off x="2278510" y="3817858"/>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inic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70" name="TextBox 69">
                <a:extLst>
                  <a:ext uri="{FF2B5EF4-FFF2-40B4-BE49-F238E27FC236}">
                    <a16:creationId xmlns:a16="http://schemas.microsoft.com/office/drawing/2014/main" id="{39A25097-71D6-1E46-9A2F-E3E6117C6E57}"/>
                  </a:ext>
                </a:extLst>
              </p:cNvPr>
              <p:cNvSpPr txBox="1"/>
              <p:nvPr/>
            </p:nvSpPr>
            <p:spPr>
              <a:xfrm>
                <a:off x="2253108" y="3338916"/>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grids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71" name="TextBox 70">
                <a:extLst>
                  <a:ext uri="{FF2B5EF4-FFF2-40B4-BE49-F238E27FC236}">
                    <a16:creationId xmlns:a16="http://schemas.microsoft.com/office/drawing/2014/main" id="{00E23803-2723-6344-9636-BF5DB589113A}"/>
                  </a:ext>
                </a:extLst>
              </p:cNvPr>
              <p:cNvSpPr txBox="1"/>
              <p:nvPr/>
            </p:nvSpPr>
            <p:spPr>
              <a:xfrm>
                <a:off x="2270043" y="4292269"/>
                <a:ext cx="930358" cy="377748"/>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maps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72" name="TextBox 71">
                <a:extLst>
                  <a:ext uri="{FF2B5EF4-FFF2-40B4-BE49-F238E27FC236}">
                    <a16:creationId xmlns:a16="http://schemas.microsoft.com/office/drawing/2014/main" id="{B9066A1F-C263-DC44-AD83-B081092211BC}"/>
                  </a:ext>
                </a:extLst>
              </p:cNvPr>
              <p:cNvSpPr txBox="1"/>
              <p:nvPr/>
            </p:nvSpPr>
            <p:spPr>
              <a:xfrm>
                <a:off x="2253109" y="4743717"/>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topo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73" name="Straight Connector 72">
                <a:extLst>
                  <a:ext uri="{FF2B5EF4-FFF2-40B4-BE49-F238E27FC236}">
                    <a16:creationId xmlns:a16="http://schemas.microsoft.com/office/drawing/2014/main" id="{7FEE1514-D3D0-3742-B1B4-035E72A093C7}"/>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ED4E2115-E800-5D41-9C57-A2EE381E2DAF}"/>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75" name="Straight Connector 74">
                <a:extLst>
                  <a:ext uri="{FF2B5EF4-FFF2-40B4-BE49-F238E27FC236}">
                    <a16:creationId xmlns:a16="http://schemas.microsoft.com/office/drawing/2014/main" id="{97796920-1A44-1240-954B-7A98665A0BBF}"/>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6C9BE3EE-E8C9-E14C-B255-2A3241436322}"/>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09F58084-5FCE-4A45-9624-29EB72F43012}"/>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5DDC7CB6-2B0A-D048-8854-314974178F42}"/>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AC1C2858-FF11-8745-9B95-317D353F9881}"/>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046F402E-898E-7A42-AC3D-3B62FC462857}"/>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nvGrpSpPr>
            <p:cNvPr id="50" name="Group 49">
              <a:extLst>
                <a:ext uri="{FF2B5EF4-FFF2-40B4-BE49-F238E27FC236}">
                  <a16:creationId xmlns:a16="http://schemas.microsoft.com/office/drawing/2014/main" id="{D30C7604-823D-8944-9A39-9CAB0C976368}"/>
                </a:ext>
              </a:extLst>
            </p:cNvPr>
            <p:cNvGrpSpPr/>
            <p:nvPr/>
          </p:nvGrpSpPr>
          <p:grpSpPr>
            <a:xfrm>
              <a:off x="6189136" y="2189417"/>
              <a:ext cx="2709338" cy="3366414"/>
              <a:chOff x="2091261" y="2180956"/>
              <a:chExt cx="2709338" cy="3366414"/>
            </a:xfrm>
          </p:grpSpPr>
          <p:sp>
            <p:nvSpPr>
              <p:cNvPr id="51" name="TextBox 50">
                <a:extLst>
                  <a:ext uri="{FF2B5EF4-FFF2-40B4-BE49-F238E27FC236}">
                    <a16:creationId xmlns:a16="http://schemas.microsoft.com/office/drawing/2014/main" id="{B7B6DC51-2DEC-514D-B5A2-4247DD4A4EE5}"/>
                  </a:ext>
                </a:extLst>
              </p:cNvPr>
              <p:cNvSpPr txBox="1"/>
              <p:nvPr/>
            </p:nvSpPr>
            <p:spPr>
              <a:xfrm>
                <a:off x="2253108" y="2371457"/>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atmsrf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2" name="TextBox 51">
                <a:extLst>
                  <a:ext uri="{FF2B5EF4-FFF2-40B4-BE49-F238E27FC236}">
                    <a16:creationId xmlns:a16="http://schemas.microsoft.com/office/drawing/2014/main" id="{D9B65442-32A2-F747-9C0E-11C38F50CF59}"/>
                  </a:ext>
                </a:extLst>
              </p:cNvPr>
              <p:cNvSpPr txBox="1"/>
              <p:nvPr/>
            </p:nvSpPr>
            <p:spPr>
              <a:xfrm>
                <a:off x="2253108" y="2864191"/>
                <a:ext cx="1099691" cy="377748"/>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domains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3" name="TextBox 52">
                <a:extLst>
                  <a:ext uri="{FF2B5EF4-FFF2-40B4-BE49-F238E27FC236}">
                    <a16:creationId xmlns:a16="http://schemas.microsoft.com/office/drawing/2014/main" id="{6C562ACD-AAD9-9842-BD4F-1AAC04197F5A}"/>
                  </a:ext>
                </a:extLst>
              </p:cNvPr>
              <p:cNvSpPr txBox="1"/>
              <p:nvPr/>
            </p:nvSpPr>
            <p:spPr>
              <a:xfrm>
                <a:off x="2253108" y="5239593"/>
                <a:ext cx="2547491"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clm_surfdata_5_0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4" name="TextBox 53">
                <a:extLst>
                  <a:ext uri="{FF2B5EF4-FFF2-40B4-BE49-F238E27FC236}">
                    <a16:creationId xmlns:a16="http://schemas.microsoft.com/office/drawing/2014/main" id="{DD70E026-64A6-0647-923B-369C0CF68139}"/>
                  </a:ext>
                </a:extLst>
              </p:cNvPr>
              <p:cNvSpPr txBox="1"/>
              <p:nvPr/>
            </p:nvSpPr>
            <p:spPr>
              <a:xfrm>
                <a:off x="2278510" y="3817858"/>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inic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5" name="TextBox 54">
                <a:extLst>
                  <a:ext uri="{FF2B5EF4-FFF2-40B4-BE49-F238E27FC236}">
                    <a16:creationId xmlns:a16="http://schemas.microsoft.com/office/drawing/2014/main" id="{AEAF706D-A2C8-6C43-8FE0-340E010901CE}"/>
                  </a:ext>
                </a:extLst>
              </p:cNvPr>
              <p:cNvSpPr txBox="1"/>
              <p:nvPr/>
            </p:nvSpPr>
            <p:spPr>
              <a:xfrm>
                <a:off x="2253108" y="3338916"/>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grids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6" name="TextBox 55">
                <a:extLst>
                  <a:ext uri="{FF2B5EF4-FFF2-40B4-BE49-F238E27FC236}">
                    <a16:creationId xmlns:a16="http://schemas.microsoft.com/office/drawing/2014/main" id="{EDDDA6C0-2E60-7C4F-82F6-B3C1CB555054}"/>
                  </a:ext>
                </a:extLst>
              </p:cNvPr>
              <p:cNvSpPr txBox="1"/>
              <p:nvPr/>
            </p:nvSpPr>
            <p:spPr>
              <a:xfrm>
                <a:off x="2270043" y="4292269"/>
                <a:ext cx="930358" cy="377748"/>
              </a:xfrm>
              <a:prstGeom prst="rect">
                <a:avLst/>
              </a:prstGeom>
              <a:solidFill>
                <a:srgbClr val="FFC000"/>
              </a:solid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Calibri" panose="020F0502020204030204"/>
                    <a:ea typeface="+mn-ea"/>
                    <a:cs typeface="Arial"/>
                    <a:sym typeface="Arial"/>
                  </a:rPr>
                  <a:t>maps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sp>
            <p:nvSpPr>
              <p:cNvPr id="57" name="TextBox 56">
                <a:extLst>
                  <a:ext uri="{FF2B5EF4-FFF2-40B4-BE49-F238E27FC236}">
                    <a16:creationId xmlns:a16="http://schemas.microsoft.com/office/drawing/2014/main" id="{2D51EF09-3FDF-7A48-AC23-25403B6EACAB}"/>
                  </a:ext>
                </a:extLst>
              </p:cNvPr>
              <p:cNvSpPr txBox="1"/>
              <p:nvPr/>
            </p:nvSpPr>
            <p:spPr>
              <a:xfrm>
                <a:off x="2253109" y="4743717"/>
                <a:ext cx="930358" cy="307777"/>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topo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58" name="Straight Connector 57">
                <a:extLst>
                  <a:ext uri="{FF2B5EF4-FFF2-40B4-BE49-F238E27FC236}">
                    <a16:creationId xmlns:a16="http://schemas.microsoft.com/office/drawing/2014/main" id="{0DFCDA4A-F069-9347-B927-5967BD2AF2DB}"/>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873A5BED-C10D-4C47-9747-6EEC2564A654}"/>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60" name="Straight Connector 59">
                <a:extLst>
                  <a:ext uri="{FF2B5EF4-FFF2-40B4-BE49-F238E27FC236}">
                    <a16:creationId xmlns:a16="http://schemas.microsoft.com/office/drawing/2014/main" id="{F987E256-7E73-5D46-8E65-56C32BD2495E}"/>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AC052D30-3AE9-E047-B3BF-1DE18223EFEC}"/>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62" name="Straight Connector 61">
                <a:extLst>
                  <a:ext uri="{FF2B5EF4-FFF2-40B4-BE49-F238E27FC236}">
                    <a16:creationId xmlns:a16="http://schemas.microsoft.com/office/drawing/2014/main" id="{18EF6EC3-CA61-1142-BAAC-134457935727}"/>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63" name="Straight Connector 62">
                <a:extLst>
                  <a:ext uri="{FF2B5EF4-FFF2-40B4-BE49-F238E27FC236}">
                    <a16:creationId xmlns:a16="http://schemas.microsoft.com/office/drawing/2014/main" id="{3F6BF4B7-8CA2-7247-9073-2AF6E8961A68}"/>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64" name="Straight Connector 63">
                <a:extLst>
                  <a:ext uri="{FF2B5EF4-FFF2-40B4-BE49-F238E27FC236}">
                    <a16:creationId xmlns:a16="http://schemas.microsoft.com/office/drawing/2014/main" id="{8E0B3267-F9C1-0043-BEBA-21BC8DB87798}"/>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65" name="Straight Connector 64">
                <a:extLst>
                  <a:ext uri="{FF2B5EF4-FFF2-40B4-BE49-F238E27FC236}">
                    <a16:creationId xmlns:a16="http://schemas.microsoft.com/office/drawing/2014/main" id="{BD68C146-1A06-C141-976C-E985F9EAA8CF}"/>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sp>
        <p:nvSpPr>
          <p:cNvPr id="81" name="TextBox 80">
            <a:extLst>
              <a:ext uri="{FF2B5EF4-FFF2-40B4-BE49-F238E27FC236}">
                <a16:creationId xmlns:a16="http://schemas.microsoft.com/office/drawing/2014/main" id="{5D8F950F-76BA-924D-8CD7-EE43BD40AA59}"/>
              </a:ext>
            </a:extLst>
          </p:cNvPr>
          <p:cNvSpPr txBox="1"/>
          <p:nvPr/>
        </p:nvSpPr>
        <p:spPr>
          <a:xfrm>
            <a:off x="348566" y="1910101"/>
            <a:ext cx="394283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When there steps are completed, the user has generated a repository of required values for each grid, stored with the following directory structure: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Now an Install script create set the default namelist files and shell commands used when a new case is created</a:t>
            </a:r>
          </a:p>
        </p:txBody>
      </p:sp>
      <p:sp>
        <p:nvSpPr>
          <p:cNvPr id="82" name="TextBox 81">
            <a:extLst>
              <a:ext uri="{FF2B5EF4-FFF2-40B4-BE49-F238E27FC236}">
                <a16:creationId xmlns:a16="http://schemas.microsoft.com/office/drawing/2014/main" id="{DB9FF71F-CDDB-B541-9911-46ADC96FBED4}"/>
              </a:ext>
            </a:extLst>
          </p:cNvPr>
          <p:cNvSpPr txBox="1"/>
          <p:nvPr/>
        </p:nvSpPr>
        <p:spPr>
          <a:xfrm>
            <a:off x="7380704" y="3857612"/>
            <a:ext cx="1107996" cy="369332"/>
          </a:xfrm>
          <a:prstGeom prst="rect">
            <a:avLst/>
          </a:prstGeom>
          <a:noFill/>
        </p:spPr>
        <p:txBody>
          <a:bodyPr wrap="square" rtlCol="0">
            <a:spAutoFit/>
          </a:bodyPr>
          <a:lstStyle/>
          <a:p>
            <a:r>
              <a:rPr lang="en-US" dirty="0">
                <a:solidFill>
                  <a:srgbClr val="FFC000"/>
                </a:solidFill>
              </a:rPr>
              <a:t>Obsolete</a:t>
            </a:r>
          </a:p>
        </p:txBody>
      </p:sp>
      <p:cxnSp>
        <p:nvCxnSpPr>
          <p:cNvPr id="83" name="Straight Arrow Connector 82">
            <a:extLst>
              <a:ext uri="{FF2B5EF4-FFF2-40B4-BE49-F238E27FC236}">
                <a16:creationId xmlns:a16="http://schemas.microsoft.com/office/drawing/2014/main" id="{03A19C43-9CFE-CB44-BD6A-431043A92C7A}"/>
              </a:ext>
            </a:extLst>
          </p:cNvPr>
          <p:cNvCxnSpPr>
            <a:cxnSpLocks/>
          </p:cNvCxnSpPr>
          <p:nvPr/>
        </p:nvCxnSpPr>
        <p:spPr>
          <a:xfrm flipV="1">
            <a:off x="8401465" y="3508849"/>
            <a:ext cx="770728" cy="48748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A4608F6-7099-F045-AF64-2204A7A161CF}"/>
              </a:ext>
            </a:extLst>
          </p:cNvPr>
          <p:cNvCxnSpPr>
            <a:cxnSpLocks/>
          </p:cNvCxnSpPr>
          <p:nvPr/>
        </p:nvCxnSpPr>
        <p:spPr>
          <a:xfrm flipH="1" flipV="1">
            <a:off x="6809953" y="3602097"/>
            <a:ext cx="563887" cy="3597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D91AB41-B579-9A4A-AF82-CC128C1AFA10}"/>
              </a:ext>
            </a:extLst>
          </p:cNvPr>
          <p:cNvCxnSpPr>
            <a:cxnSpLocks/>
          </p:cNvCxnSpPr>
          <p:nvPr/>
        </p:nvCxnSpPr>
        <p:spPr>
          <a:xfrm>
            <a:off x="8389648" y="4175828"/>
            <a:ext cx="758493" cy="5283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1F47851-E63B-D146-9D1B-CAAB76DD89CA}"/>
              </a:ext>
            </a:extLst>
          </p:cNvPr>
          <p:cNvCxnSpPr>
            <a:cxnSpLocks/>
          </p:cNvCxnSpPr>
          <p:nvPr/>
        </p:nvCxnSpPr>
        <p:spPr>
          <a:xfrm flipH="1">
            <a:off x="6739667" y="4127042"/>
            <a:ext cx="664194" cy="62680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5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(4) Installing The New Grid</a:t>
            </a:r>
            <a:endParaRPr sz="2025" dirty="0"/>
          </a:p>
        </p:txBody>
      </p:sp>
      <p:sp>
        <p:nvSpPr>
          <p:cNvPr id="2" name="TextBox 1">
            <a:extLst>
              <a:ext uri="{FF2B5EF4-FFF2-40B4-BE49-F238E27FC236}">
                <a16:creationId xmlns:a16="http://schemas.microsoft.com/office/drawing/2014/main" id="{BBC5AA84-6189-4845-924B-2A603888C2B2}"/>
              </a:ext>
            </a:extLst>
          </p:cNvPr>
          <p:cNvSpPr txBox="1"/>
          <p:nvPr/>
        </p:nvSpPr>
        <p:spPr>
          <a:xfrm>
            <a:off x="5934680" y="1388996"/>
            <a:ext cx="6083300" cy="34778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(8) Install the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Set the environment variable for the default topo file to use: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DIAG Interp topo  =&gt; </a:t>
            </a:r>
            <a:r>
              <a:rPr kumimoji="0" lang="en-US" sz="1000" b="0" i="0" u="none" strike="noStrike" kern="0" cap="none" spc="0" normalizeH="0" baseline="0" noProof="0" dirty="0">
                <a:ln>
                  <a:noFill/>
                </a:ln>
                <a:solidFill>
                  <a:srgbClr val="248F87">
                    <a:lumMod val="50000"/>
                  </a:srgbClr>
                </a:solidFill>
                <a:effectLst/>
                <a:uLnTx/>
                <a:uFillTx/>
                <a:latin typeface="Calibri" panose="020F0502020204030204" pitchFamily="34" charset="0"/>
                <a:cs typeface="Calibri" panose="020F0502020204030204" pitchFamily="34" charset="0"/>
                <a:sym typeface="Arial"/>
              </a:rPr>
              <a:t>cheyenne% setenv VRM_TOPO_TAG "blin"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TRUE topo file       =&gt; </a:t>
            </a:r>
            <a:r>
              <a:rPr kumimoji="0" lang="en-US" sz="1000" b="0" i="0" u="none" strike="noStrike" kern="0" cap="none" spc="0" normalizeH="0" baseline="0" noProof="0" dirty="0">
                <a:ln>
                  <a:noFill/>
                </a:ln>
                <a:solidFill>
                  <a:srgbClr val="248F87">
                    <a:lumMod val="50000"/>
                  </a:srgbClr>
                </a:solidFill>
                <a:effectLst/>
                <a:uLnTx/>
                <a:uFillTx/>
                <a:latin typeface="Calibri" panose="020F0502020204030204" pitchFamily="34" charset="0"/>
                <a:cs typeface="Calibri" panose="020F0502020204030204" pitchFamily="34" charset="0"/>
                <a:sym typeface="Arial"/>
              </a:rPr>
              <a:t>cheyenne% setenv VRM_TOPO_TAG "nc3000_Co060_Fi001_MulG_PF_RR_Nsw042”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cheyenne% setenv VRM_TOPO_TAG "nc3000_Co060_Fi001_MulG_PF_RR_Nsw042”</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$(VRM_tools)/Install_grid/</a:t>
            </a:r>
            <a:r>
              <a:rPr lang="en-US" sz="1000" kern="0" dirty="0">
                <a:solidFill>
                  <a:srgbClr val="000000"/>
                </a:solidFill>
                <a:latin typeface="Calibri" panose="020F0502020204030204" pitchFamily="34" charset="0"/>
                <a:cs typeface="Calibri" panose="020F0502020204030204" pitchFamily="34" charset="0"/>
                <a:sym typeface="Arial"/>
              </a:rPr>
              <a:t>NUOPC_</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TAGS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./MAKE_install_script.csh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Edit the GRIDDESC value: Add a meaningful description of the new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vi Install_grid_SAMGRID01_ne30x4.csh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 GRIDDESC   = "A rotated ne30 base grid with ne120 refinement over South America”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chmod 744 Install_grid_SAMGRID01_ne30x4.csh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./Install_grid_SAMGRID01_ne30x4.csh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ls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atmsrf/  clm_surfdata_5_0/  </a:t>
            </a:r>
            <a:r>
              <a:rPr kumimoji="0" lang="en-US" sz="1000" b="1" i="0" u="none" strike="noStrike" kern="0" cap="none" spc="0" normalizeH="0" baseline="0" noProof="0" dirty="0">
                <a:ln>
                  <a:noFill/>
                </a:ln>
                <a:solidFill>
                  <a:srgbClr val="248F87">
                    <a:lumMod val="50000"/>
                  </a:srgbClr>
                </a:solidFill>
                <a:effectLst/>
                <a:uLnTx/>
                <a:uFillTx/>
                <a:latin typeface="Calibri" panose="020F0502020204030204" pitchFamily="34" charset="0"/>
                <a:cs typeface="Calibri" panose="020F0502020204030204" pitchFamily="34" charset="0"/>
                <a:sym typeface="Arial"/>
              </a:rPr>
              <a:t>config_grids.xml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          inic/   </a:t>
            </a:r>
            <a:r>
              <a:rPr kumimoji="0" lang="en-US" sz="1000" b="1" i="0" u="none" strike="noStrike" kern="0" cap="none" spc="0" normalizeH="0" baseline="0" noProof="0" dirty="0">
                <a:ln>
                  <a:noFill/>
                </a:ln>
                <a:solidFill>
                  <a:srgbClr val="248F87">
                    <a:lumMod val="50000"/>
                  </a:srgbClr>
                </a:solidFill>
                <a:effectLst/>
                <a:uLnTx/>
                <a:uFillTx/>
                <a:latin typeface="Calibri" panose="020F0502020204030204" pitchFamily="34" charset="0"/>
                <a:cs typeface="Calibri" panose="020F0502020204030204" pitchFamily="34" charset="0"/>
                <a:sym typeface="Arial"/>
              </a:rPr>
              <a:t>shell_commands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topo/  </a:t>
            </a:r>
            <a:r>
              <a:rPr kumimoji="0" lang="en-US" sz="1000" b="1" i="0" u="none" strike="noStrike" kern="0" cap="none" spc="0" normalizeH="0" baseline="0" noProof="0" dirty="0">
                <a:ln>
                  <a:noFill/>
                </a:ln>
                <a:solidFill>
                  <a:srgbClr val="248F87">
                    <a:lumMod val="50000"/>
                  </a:srgbClr>
                </a:solidFill>
                <a:effectLst/>
                <a:uLnTx/>
                <a:uFillTx/>
                <a:latin typeface="Calibri" panose="020F0502020204030204" pitchFamily="34" charset="0"/>
                <a:cs typeface="Calibri" panose="020F0502020204030204" pitchFamily="34" charset="0"/>
                <a:sym typeface="Arial"/>
              </a:rPr>
              <a:t>user_nl_cam  user_nl_clm</a:t>
            </a:r>
          </a:p>
        </p:txBody>
      </p:sp>
      <p:sp>
        <p:nvSpPr>
          <p:cNvPr id="82" name="TextBox 81">
            <a:extLst>
              <a:ext uri="{FF2B5EF4-FFF2-40B4-BE49-F238E27FC236}">
                <a16:creationId xmlns:a16="http://schemas.microsoft.com/office/drawing/2014/main" id="{DB505761-1E17-0347-A5B6-C3694E8869B5}"/>
              </a:ext>
            </a:extLst>
          </p:cNvPr>
          <p:cNvSpPr txBox="1"/>
          <p:nvPr/>
        </p:nvSpPr>
        <p:spPr>
          <a:xfrm>
            <a:off x="461231" y="911371"/>
            <a:ext cx="2792541"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Install The New Grid</a:t>
            </a:r>
          </a:p>
        </p:txBody>
      </p:sp>
      <p:sp>
        <p:nvSpPr>
          <p:cNvPr id="83" name="TextBox 82">
            <a:extLst>
              <a:ext uri="{FF2B5EF4-FFF2-40B4-BE49-F238E27FC236}">
                <a16:creationId xmlns:a16="http://schemas.microsoft.com/office/drawing/2014/main" id="{E273F90D-0BA5-6C42-8589-E17DD2B9DE5E}"/>
              </a:ext>
            </a:extLst>
          </p:cNvPr>
          <p:cNvSpPr txBox="1"/>
          <p:nvPr/>
        </p:nvSpPr>
        <p:spPr>
          <a:xfrm>
            <a:off x="461231" y="1337234"/>
            <a:ext cx="5139469"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In the same manner as generating datasets, the user just has to run a MAKE script.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An additional ENV variable </a:t>
            </a:r>
            <a:r>
              <a:rPr kumimoji="0" lang="en-US"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VRM_TOPO_TAG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must be set to specify the topo file that will be used by default.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Before running it, the install script must be edited to add a grid description for the new grid.</a:t>
            </a:r>
          </a:p>
        </p:txBody>
      </p:sp>
      <p:sp>
        <p:nvSpPr>
          <p:cNvPr id="85" name="TextBox 84">
            <a:extLst>
              <a:ext uri="{FF2B5EF4-FFF2-40B4-BE49-F238E27FC236}">
                <a16:creationId xmlns:a16="http://schemas.microsoft.com/office/drawing/2014/main" id="{601D250D-F02F-FD48-A224-A306595B2C00}"/>
              </a:ext>
            </a:extLst>
          </p:cNvPr>
          <p:cNvSpPr txBox="1"/>
          <p:nvPr/>
        </p:nvSpPr>
        <p:spPr>
          <a:xfrm>
            <a:off x="461231" y="3511430"/>
            <a:ext cx="5308661" cy="2462213"/>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This installation script adds 4 files to the $(REPO) directory: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sym typeface="Arial"/>
              </a:rPr>
              <a:t>config_grids.xml</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contains the </a:t>
            </a: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grid description</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for CESM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sym typeface="Arial"/>
              </a:rPr>
              <a:t>shell_commands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Sets the </a:t>
            </a: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pelayout</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and the model </a:t>
            </a: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timestep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sym typeface="Arial"/>
              </a:rPr>
              <a:t>user_nl_clm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Contains the </a:t>
            </a: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landuse</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datasets.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sym typeface="Arial"/>
              </a:rPr>
              <a:t>user_nl_cam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Contains the </a:t>
            </a: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&amp;dyn_se_inparm namelist</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values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Adding these files completes the installation!</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only updates that should be needed for the repository are if there is are model updates to the XML file formats, the namelist values,  or to the source input datasets for newer tags.</a:t>
            </a:r>
          </a:p>
        </p:txBody>
      </p:sp>
      <p:sp>
        <p:nvSpPr>
          <p:cNvPr id="4" name="Rectangle 3">
            <a:extLst>
              <a:ext uri="{FF2B5EF4-FFF2-40B4-BE49-F238E27FC236}">
                <a16:creationId xmlns:a16="http://schemas.microsoft.com/office/drawing/2014/main" id="{DBAEEF5C-4817-6C4A-98BB-7EBFC33F3411}"/>
              </a:ext>
            </a:extLst>
          </p:cNvPr>
          <p:cNvSpPr/>
          <p:nvPr/>
        </p:nvSpPr>
        <p:spPr>
          <a:xfrm>
            <a:off x="5921980" y="5388867"/>
            <a:ext cx="6096000" cy="738664"/>
          </a:xfrm>
          <a:prstGeom prst="rect">
            <a:avLst/>
          </a:prstGeom>
          <a:ln>
            <a:solidFill>
              <a:schemeClr val="accent1"/>
            </a:solidFill>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This REPO can now be used by any users with read permission in the directory, and in general, will work for all other compatible CESM tags.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(tags that are compatible with cesm2_3_alpha08a in this case)</a:t>
            </a:r>
          </a:p>
        </p:txBody>
      </p:sp>
    </p:spTree>
    <p:extLst>
      <p:ext uri="{BB962C8B-B14F-4D97-AF65-F5344CB8AC3E}">
        <p14:creationId xmlns:p14="http://schemas.microsoft.com/office/powerpoint/2010/main" val="37085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68A3-15B2-4E47-914B-A05064497230}"/>
              </a:ext>
            </a:extLst>
          </p:cNvPr>
          <p:cNvSpPr>
            <a:spLocks noGrp="1"/>
          </p:cNvSpPr>
          <p:nvPr>
            <p:ph type="title"/>
          </p:nvPr>
        </p:nvSpPr>
        <p:spPr>
          <a:xfrm>
            <a:off x="609600" y="274639"/>
            <a:ext cx="10972800" cy="3730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9E8F9A14-B9A4-1941-9AE4-EE9535C762CE}"/>
              </a:ext>
            </a:extLst>
          </p:cNvPr>
          <p:cNvSpPr txBox="1"/>
          <p:nvPr/>
        </p:nvSpPr>
        <p:spPr>
          <a:xfrm>
            <a:off x="3009900" y="914400"/>
            <a:ext cx="8229600" cy="95410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user just need to add a –user-mods-dir argument to the newcase command to use the 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BBD52F">
                    <a:lumMod val="50000"/>
                  </a:srgbClr>
                </a:solidFill>
                <a:effectLst/>
                <a:uLnTx/>
                <a:uFillTx/>
                <a:latin typeface="Arial"/>
                <a:cs typeface="Arial"/>
                <a:sym typeface="Arial"/>
              </a:rPr>
              <a:t>./create_newcase –case MyCaseName –res </a:t>
            </a:r>
            <a:r>
              <a:rPr kumimoji="0" lang="en-US" sz="1400" b="0" i="1" u="none" strike="noStrike" kern="0" cap="none" spc="0" normalizeH="0" baseline="0" noProof="0" dirty="0">
                <a:ln>
                  <a:noFill/>
                </a:ln>
                <a:solidFill>
                  <a:srgbClr val="C00000"/>
                </a:solidFill>
                <a:effectLst/>
                <a:uLnTx/>
                <a:uFillTx/>
                <a:latin typeface="Arial"/>
                <a:cs typeface="Arial"/>
                <a:sym typeface="Arial"/>
              </a:rPr>
              <a:t>ne0np4.MyGridName.ne30x4_mt12 </a:t>
            </a:r>
            <a:r>
              <a:rPr kumimoji="0" lang="en-US" sz="1400" b="0" i="1" u="none" strike="noStrike" kern="0" cap="none" spc="0" normalizeH="0" baseline="0" noProof="0" dirty="0">
                <a:ln>
                  <a:noFill/>
                </a:ln>
                <a:solidFill>
                  <a:srgbClr val="BBD52F">
                    <a:lumMod val="50000"/>
                  </a:srgbClr>
                </a:solidFill>
                <a:effectLst/>
                <a:uLnTx/>
                <a:uFillTx/>
                <a:latin typeface="Arial"/>
                <a:cs typeface="Arial"/>
                <a:sym typeface="Arial"/>
              </a:rPr>
              <a:t>—compset FHIST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BBD52F">
                    <a:lumMod val="50000"/>
                  </a:srgbClr>
                </a:solidFill>
                <a:effectLst/>
                <a:uLnTx/>
                <a:uFillTx/>
                <a:latin typeface="Arial"/>
                <a:cs typeface="Arial"/>
                <a:sym typeface="Arial"/>
              </a:rPr>
              <a:t>–mach cheyenne –run-unsupported </a:t>
            </a:r>
            <a:r>
              <a:rPr kumimoji="0" lang="en-US" sz="1400" b="0" i="1" u="none" strike="noStrike" kern="0" cap="none" spc="0" normalizeH="0" baseline="0" noProof="0" dirty="0">
                <a:ln>
                  <a:noFill/>
                </a:ln>
                <a:solidFill>
                  <a:srgbClr val="FF0000"/>
                </a:solidFill>
                <a:effectLst/>
                <a:uLnTx/>
                <a:uFillTx/>
                <a:latin typeface="Arial"/>
                <a:cs typeface="Arial"/>
                <a:sym typeface="Arial"/>
              </a:rPr>
              <a:t>–user-mods-dir $(MyRepoPath)/ne0np4.MyGridName.ne30x4</a:t>
            </a:r>
          </a:p>
        </p:txBody>
      </p:sp>
      <p:sp>
        <p:nvSpPr>
          <p:cNvPr id="7" name="TextBox 6">
            <a:extLst>
              <a:ext uri="{FF2B5EF4-FFF2-40B4-BE49-F238E27FC236}">
                <a16:creationId xmlns:a16="http://schemas.microsoft.com/office/drawing/2014/main" id="{9FF39492-6B36-EE48-90A8-0B71273BC3D0}"/>
              </a:ext>
            </a:extLst>
          </p:cNvPr>
          <p:cNvSpPr txBox="1"/>
          <p:nvPr/>
        </p:nvSpPr>
        <p:spPr>
          <a:xfrm>
            <a:off x="457200" y="914400"/>
            <a:ext cx="27925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Create a new Case</a:t>
            </a:r>
          </a:p>
        </p:txBody>
      </p:sp>
      <p:sp>
        <p:nvSpPr>
          <p:cNvPr id="8" name="TextBox 7">
            <a:extLst>
              <a:ext uri="{FF2B5EF4-FFF2-40B4-BE49-F238E27FC236}">
                <a16:creationId xmlns:a16="http://schemas.microsoft.com/office/drawing/2014/main" id="{6666F6B3-24CF-754F-B468-02DD1C23DD29}"/>
              </a:ext>
            </a:extLst>
          </p:cNvPr>
          <p:cNvSpPr txBox="1"/>
          <p:nvPr/>
        </p:nvSpPr>
        <p:spPr>
          <a:xfrm>
            <a:off x="4660902" y="2135207"/>
            <a:ext cx="7239000" cy="31700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(9) Create a newcase and begin the process of adjusting timestep/namelist values.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$(AMWG_DEMO_FEB22)/src/cesm2_3_alpha08a/cime/scripts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./create_newcase  --case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AMWG_DEMO_FEB22)/cases/f.e22r.SAMGRID01.ne30x4.AMWGtest_01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--res ne0np4.SAMGRID01.ne30x4_mt12 --compset FHIST --machine cheyenne --run-unsupported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--user-mods-</a:t>
            </a:r>
            <a:r>
              <a:rPr kumimoji="0" lang="en-US" sz="10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dir</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lang="en-US" sz="1000" kern="0" dirty="0">
                <a:solidFill>
                  <a:srgbClr val="000000"/>
                </a:solidFill>
                <a:latin typeface="Calibri" panose="020F0502020204030204" pitchFamily="34" charset="0"/>
                <a:cs typeface="Calibri" panose="020F0502020204030204" pitchFamily="34" charset="0"/>
                <a:sym typeface="Arial"/>
              </a:rPr>
              <a:t>$(</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AMWG_DEMO_FEB22)/AMWG_REPO/ne0np4.SAMGRID01.ne30x4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**NOTE**:   Typically the it is best to use the 'mt12' resolution option rather than 'mg17’ The new grid is picked up by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model by adding the --user-mods-dir option pointing to the REPO just created.</a:t>
            </a:r>
            <a:b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b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cd $(AMWG_DEMO_FEB22)/cases/f.e22r.SAMGRID01.ne30x4.AMWGtest_01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./case.setup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vi env_workflow.xml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t>
            </a:r>
            <a:r>
              <a:rPr kumimoji="0" lang="en-US" sz="10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rPr>
              <a:t>Set WALLTIME to ~00:45:00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grep ATM_NCPL env_run.xml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qcmd -- ./case.build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cheyenne% ./case.submit</a:t>
            </a:r>
          </a:p>
        </p:txBody>
      </p:sp>
      <p:sp>
        <p:nvSpPr>
          <p:cNvPr id="9" name="TextBox 8">
            <a:extLst>
              <a:ext uri="{FF2B5EF4-FFF2-40B4-BE49-F238E27FC236}">
                <a16:creationId xmlns:a16="http://schemas.microsoft.com/office/drawing/2014/main" id="{547795B7-694D-734E-B1DD-97AC157001D4}"/>
              </a:ext>
            </a:extLst>
          </p:cNvPr>
          <p:cNvSpPr txBox="1"/>
          <p:nvPr/>
        </p:nvSpPr>
        <p:spPr>
          <a:xfrm>
            <a:off x="444500" y="2135207"/>
            <a:ext cx="3759200"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 the case directory, the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user_nl_cam </a:t>
            </a:r>
            <a:r>
              <a:rPr kumimoji="0" lang="en-US" sz="1400" b="0" i="0" u="none" strike="noStrike" kern="0" cap="none" spc="0" normalizeH="0" baseline="0" noProof="0" dirty="0">
                <a:ln>
                  <a:noFill/>
                </a:ln>
                <a:solidFill>
                  <a:srgbClr val="000000"/>
                </a:solidFill>
                <a:effectLst/>
                <a:uLnTx/>
                <a:uFillTx/>
                <a:latin typeface="Arial"/>
                <a:cs typeface="Arial"/>
                <a:sym typeface="Arial"/>
              </a:rPr>
              <a:t>has the defaults settings. These must be adjusted iteratively until the model runs stably.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For ne120 refinements, the values for a uniform ne120np4 grid will likely work unless the refinement created a small element in the transition region.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Processing scripts created grids for both ‘mt12’ and ‘mg17’. Typically it is best to use the ‘mt12’ grid, but users have the option to choose. </a:t>
            </a:r>
          </a:p>
        </p:txBody>
      </p:sp>
    </p:spTree>
    <p:extLst>
      <p:ext uri="{BB962C8B-B14F-4D97-AF65-F5344CB8AC3E}">
        <p14:creationId xmlns:p14="http://schemas.microsoft.com/office/powerpoint/2010/main" val="319387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2D04DAF4-2521-194D-996B-542BF0A18AED}"/>
              </a:ext>
            </a:extLst>
          </p:cNvPr>
          <p:cNvSpPr txBox="1"/>
          <p:nvPr/>
        </p:nvSpPr>
        <p:spPr>
          <a:xfrm>
            <a:off x="457200" y="904725"/>
            <a:ext cx="563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Setting Initial Values For a Stable 5-Day Run</a:t>
            </a:r>
          </a:p>
        </p:txBody>
      </p:sp>
      <p:sp>
        <p:nvSpPr>
          <p:cNvPr id="8" name="TextBox 7">
            <a:extLst>
              <a:ext uri="{FF2B5EF4-FFF2-40B4-BE49-F238E27FC236}">
                <a16:creationId xmlns:a16="http://schemas.microsoft.com/office/drawing/2014/main" id="{E37C9407-39CC-8942-B63D-722F19EF452F}"/>
              </a:ext>
            </a:extLst>
          </p:cNvPr>
          <p:cNvSpPr txBox="1"/>
          <p:nvPr/>
        </p:nvSpPr>
        <p:spPr>
          <a:xfrm>
            <a:off x="6292852" y="1280522"/>
            <a:ext cx="5130799" cy="35394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pelayout</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more resolution = more processor/memory needs.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ATM_NCPL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timestep    ---  max limit for CFL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nsplit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CAM forcing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rspllt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qsplit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|-&gt; Apply dyn RHS forcing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hypervis_subcycle_q</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             |-&gt; Apply hyper-viscosity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|-&gt; Advect tracers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vertical remap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energy fixer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p:txBody>
      </p:sp>
      <p:sp>
        <p:nvSpPr>
          <p:cNvPr id="10" name="TextBox 9">
            <a:extLst>
              <a:ext uri="{FF2B5EF4-FFF2-40B4-BE49-F238E27FC236}">
                <a16:creationId xmlns:a16="http://schemas.microsoft.com/office/drawing/2014/main" id="{9B7A4EE6-DA2C-2E4C-9CB1-C7D3815CA616}"/>
              </a:ext>
            </a:extLst>
          </p:cNvPr>
          <p:cNvSpPr txBox="1"/>
          <p:nvPr/>
        </p:nvSpPr>
        <p:spPr>
          <a:xfrm>
            <a:off x="474663" y="1233442"/>
            <a:ext cx="5116497"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For each new grid, users must establish default values for time stepping, damping, etc...</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Starting with a 5-Day run, the first goal is to obtain a stable run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From there values should be refined to obtain valid results without being wasteful of computing resources. </a:t>
            </a:r>
          </a:p>
        </p:txBody>
      </p:sp>
      <p:sp>
        <p:nvSpPr>
          <p:cNvPr id="27" name="TextBox 26">
            <a:extLst>
              <a:ext uri="{FF2B5EF4-FFF2-40B4-BE49-F238E27FC236}">
                <a16:creationId xmlns:a16="http://schemas.microsoft.com/office/drawing/2014/main" id="{9728400C-4963-2C46-817C-58E3AC33647D}"/>
              </a:ext>
            </a:extLst>
          </p:cNvPr>
          <p:cNvSpPr txBox="1"/>
          <p:nvPr/>
        </p:nvSpPr>
        <p:spPr>
          <a:xfrm>
            <a:off x="6778624" y="5033674"/>
            <a:ext cx="4140197"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relevant parameters have a hierarchical relationship and affect different processes</a:t>
            </a:r>
          </a:p>
        </p:txBody>
      </p:sp>
      <p:grpSp>
        <p:nvGrpSpPr>
          <p:cNvPr id="29" name="Group 28">
            <a:extLst>
              <a:ext uri="{FF2B5EF4-FFF2-40B4-BE49-F238E27FC236}">
                <a16:creationId xmlns:a16="http://schemas.microsoft.com/office/drawing/2014/main" id="{C82D3E04-EDE2-EB40-8580-C9694BA8F0D3}"/>
              </a:ext>
            </a:extLst>
          </p:cNvPr>
          <p:cNvGrpSpPr/>
          <p:nvPr/>
        </p:nvGrpSpPr>
        <p:grpSpPr>
          <a:xfrm>
            <a:off x="741363" y="3126001"/>
            <a:ext cx="4799015" cy="3058899"/>
            <a:chOff x="614363" y="3240301"/>
            <a:chExt cx="4799015" cy="3058899"/>
          </a:xfrm>
        </p:grpSpPr>
        <p:grpSp>
          <p:nvGrpSpPr>
            <p:cNvPr id="26" name="Group 25">
              <a:extLst>
                <a:ext uri="{FF2B5EF4-FFF2-40B4-BE49-F238E27FC236}">
                  <a16:creationId xmlns:a16="http://schemas.microsoft.com/office/drawing/2014/main" id="{6C6F1EE1-528E-D746-B731-3578CC572C76}"/>
                </a:ext>
              </a:extLst>
            </p:cNvPr>
            <p:cNvGrpSpPr/>
            <p:nvPr/>
          </p:nvGrpSpPr>
          <p:grpSpPr>
            <a:xfrm>
              <a:off x="614363" y="3240301"/>
              <a:ext cx="4799015" cy="2474699"/>
              <a:chOff x="609600" y="2146300"/>
              <a:chExt cx="4799015" cy="2474699"/>
            </a:xfrm>
          </p:grpSpPr>
          <p:sp>
            <p:nvSpPr>
              <p:cNvPr id="11" name="Cloud 10">
                <a:extLst>
                  <a:ext uri="{FF2B5EF4-FFF2-40B4-BE49-F238E27FC236}">
                    <a16:creationId xmlns:a16="http://schemas.microsoft.com/office/drawing/2014/main" id="{953435B5-F3DC-B240-B6A3-12A2618ECA84}"/>
                  </a:ext>
                </a:extLst>
              </p:cNvPr>
              <p:cNvSpPr/>
              <p:nvPr/>
            </p:nvSpPr>
            <p:spPr>
              <a:xfrm>
                <a:off x="609600" y="2578001"/>
                <a:ext cx="1517648" cy="1224704"/>
              </a:xfrm>
              <a:prstGeom prst="cloud">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D3DCEC">
                        <a:lumMod val="10000"/>
                      </a:srgbClr>
                    </a:solidFill>
                    <a:effectLst/>
                    <a:uLnTx/>
                    <a:uFillTx/>
                    <a:latin typeface="Arial"/>
                    <a:ea typeface="+mn-ea"/>
                    <a:cs typeface="+mn-cs"/>
                    <a:sym typeface="Arial"/>
                  </a:rPr>
                  <a:t>Unstable</a:t>
                </a:r>
              </a:p>
            </p:txBody>
          </p:sp>
          <p:sp>
            <p:nvSpPr>
              <p:cNvPr id="12" name="Cloud 11">
                <a:extLst>
                  <a:ext uri="{FF2B5EF4-FFF2-40B4-BE49-F238E27FC236}">
                    <a16:creationId xmlns:a16="http://schemas.microsoft.com/office/drawing/2014/main" id="{C12609FC-C313-AA44-8817-1E8E5E11092D}"/>
                  </a:ext>
                </a:extLst>
              </p:cNvPr>
              <p:cNvSpPr/>
              <p:nvPr/>
            </p:nvSpPr>
            <p:spPr>
              <a:xfrm>
                <a:off x="3678244" y="2581600"/>
                <a:ext cx="1730371" cy="1224703"/>
              </a:xfrm>
              <a:prstGeom prst="cloud">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D3DCEC">
                        <a:lumMod val="10000"/>
                      </a:srgbClr>
                    </a:solidFill>
                    <a:effectLst/>
                    <a:uLnTx/>
                    <a:uFillTx/>
                    <a:latin typeface="Arial"/>
                    <a:ea typeface="+mn-ea"/>
                    <a:cs typeface="+mn-cs"/>
                    <a:sym typeface="Arial"/>
                  </a:rPr>
                  <a:t>Wasteful of computing resources</a:t>
                </a:r>
              </a:p>
            </p:txBody>
          </p:sp>
          <p:cxnSp>
            <p:nvCxnSpPr>
              <p:cNvPr id="14" name="Straight Arrow Connector 13">
                <a:extLst>
                  <a:ext uri="{FF2B5EF4-FFF2-40B4-BE49-F238E27FC236}">
                    <a16:creationId xmlns:a16="http://schemas.microsoft.com/office/drawing/2014/main" id="{AB18348F-AC2B-E147-BCBB-944538BFBA07}"/>
                  </a:ext>
                </a:extLst>
              </p:cNvPr>
              <p:cNvCxnSpPr>
                <a:cxnSpLocks/>
              </p:cNvCxnSpPr>
              <p:nvPr/>
            </p:nvCxnSpPr>
            <p:spPr>
              <a:xfrm flipH="1">
                <a:off x="727076" y="4076700"/>
                <a:ext cx="450532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C59A11C-1A0D-ED4C-8CE6-5F37241E14FC}"/>
                  </a:ext>
                </a:extLst>
              </p:cNvPr>
              <p:cNvSpPr/>
              <p:nvPr/>
            </p:nvSpPr>
            <p:spPr>
              <a:xfrm>
                <a:off x="2324100" y="2298700"/>
                <a:ext cx="1257299" cy="1714500"/>
              </a:xfrm>
              <a:prstGeom prst="rect">
                <a:avLst/>
              </a:prstGeom>
              <a:solidFill>
                <a:schemeClr val="accent3">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D3DCEC">
                        <a:lumMod val="10000"/>
                      </a:srgbClr>
                    </a:solidFill>
                    <a:effectLst/>
                    <a:uLnTx/>
                    <a:uFillTx/>
                    <a:latin typeface="Arial"/>
                    <a:ea typeface="+mn-ea"/>
                    <a:cs typeface="+mn-cs"/>
                    <a:sym typeface="Arial"/>
                  </a:rPr>
                  <a:t>Optimal values</a:t>
                </a:r>
              </a:p>
            </p:txBody>
          </p:sp>
          <p:cxnSp>
            <p:nvCxnSpPr>
              <p:cNvPr id="20" name="Straight Connector 19">
                <a:extLst>
                  <a:ext uri="{FF2B5EF4-FFF2-40B4-BE49-F238E27FC236}">
                    <a16:creationId xmlns:a16="http://schemas.microsoft.com/office/drawing/2014/main" id="{E4F28DC6-157D-2948-9334-B1E17E0569A2}"/>
                  </a:ext>
                </a:extLst>
              </p:cNvPr>
              <p:cNvCxnSpPr/>
              <p:nvPr/>
            </p:nvCxnSpPr>
            <p:spPr>
              <a:xfrm>
                <a:off x="3581400" y="2146300"/>
                <a:ext cx="0" cy="226851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597F5-770A-094A-B5B0-1EA9AC48E4B3}"/>
                  </a:ext>
                </a:extLst>
              </p:cNvPr>
              <p:cNvCxnSpPr/>
              <p:nvPr/>
            </p:nvCxnSpPr>
            <p:spPr>
              <a:xfrm>
                <a:off x="2324100" y="2146300"/>
                <a:ext cx="0" cy="226851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5" name="Up Arrow 24">
                <a:extLst>
                  <a:ext uri="{FF2B5EF4-FFF2-40B4-BE49-F238E27FC236}">
                    <a16:creationId xmlns:a16="http://schemas.microsoft.com/office/drawing/2014/main" id="{05EF4B17-7F94-4F48-B030-6350CA6A03E7}"/>
                  </a:ext>
                </a:extLst>
              </p:cNvPr>
              <p:cNvSpPr/>
              <p:nvPr/>
            </p:nvSpPr>
            <p:spPr>
              <a:xfrm>
                <a:off x="2740028" y="4198443"/>
                <a:ext cx="288106" cy="4225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8" name="Smiley Face 27">
              <a:extLst>
                <a:ext uri="{FF2B5EF4-FFF2-40B4-BE49-F238E27FC236}">
                  <a16:creationId xmlns:a16="http://schemas.microsoft.com/office/drawing/2014/main" id="{8237C9DE-3482-EC4A-B098-D86FCE9E0370}"/>
                </a:ext>
              </a:extLst>
            </p:cNvPr>
            <p:cNvSpPr/>
            <p:nvPr/>
          </p:nvSpPr>
          <p:spPr>
            <a:xfrm>
              <a:off x="2590800" y="5803900"/>
              <a:ext cx="584200" cy="495300"/>
            </a:xfrm>
            <a:prstGeom prst="smileyFace">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3500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2D04DAF4-2521-194D-996B-542BF0A18AED}"/>
              </a:ext>
            </a:extLst>
          </p:cNvPr>
          <p:cNvSpPr txBox="1"/>
          <p:nvPr/>
        </p:nvSpPr>
        <p:spPr>
          <a:xfrm>
            <a:off x="457200" y="904725"/>
            <a:ext cx="563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Setting Initial Values For a Stable 5-Day Run</a:t>
            </a:r>
          </a:p>
        </p:txBody>
      </p:sp>
      <p:sp>
        <p:nvSpPr>
          <p:cNvPr id="16" name="TextBox 15">
            <a:extLst>
              <a:ext uri="{FF2B5EF4-FFF2-40B4-BE49-F238E27FC236}">
                <a16:creationId xmlns:a16="http://schemas.microsoft.com/office/drawing/2014/main" id="{3230A5C2-6D97-EC49-9312-1A89EE66E651}"/>
              </a:ext>
            </a:extLst>
          </p:cNvPr>
          <p:cNvSpPr txBox="1"/>
          <p:nvPr/>
        </p:nvSpPr>
        <p:spPr>
          <a:xfrm>
            <a:off x="6337302" y="447525"/>
            <a:ext cx="5130799" cy="35394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pelayout</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more resolution = more processor/memory needs.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ATM_NCPL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timestep    ---  max limit for CFL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nsplit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CAM forcing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rspllt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qsplit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|-&gt; Apply dyn RHS forcing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|-&gt;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hypervis_subcycle_q</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             |-&gt; Apply hyper-viscosity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|-&gt; Advect tracers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vertical remap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|-&gt; Apply energy fixer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p:txBody>
      </p:sp>
      <p:sp>
        <p:nvSpPr>
          <p:cNvPr id="3" name="TextBox 2">
            <a:extLst>
              <a:ext uri="{FF2B5EF4-FFF2-40B4-BE49-F238E27FC236}">
                <a16:creationId xmlns:a16="http://schemas.microsoft.com/office/drawing/2014/main" id="{8ED2881C-49CF-E240-A853-D086D7735241}"/>
              </a:ext>
            </a:extLst>
          </p:cNvPr>
          <p:cNvSpPr txBox="1"/>
          <p:nvPr/>
        </p:nvSpPr>
        <p:spPr>
          <a:xfrm>
            <a:off x="457200" y="1234115"/>
            <a:ext cx="497840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Begin with the </a:t>
            </a:r>
            <a:r>
              <a:rPr kumimoji="0" lang="en-US" sz="1400" b="0" i="0" u="none" strike="noStrike" kern="0" cap="none" spc="0" normalizeH="0" baseline="0" noProof="0" dirty="0">
                <a:ln>
                  <a:noFill/>
                </a:ln>
                <a:solidFill>
                  <a:srgbClr val="C00000"/>
                </a:solidFill>
                <a:effectLst/>
                <a:uLnTx/>
                <a:uFillTx/>
                <a:latin typeface="Arial"/>
                <a:cs typeface="Arial"/>
                <a:sym typeface="Arial"/>
              </a:rPr>
              <a:t>PELAYOUT</a:t>
            </a:r>
            <a:r>
              <a:rPr kumimoji="0" lang="en-US" sz="1400" b="0" i="0" u="none" strike="noStrike" kern="0" cap="none" spc="0" normalizeH="0" baseline="0" noProof="0" dirty="0">
                <a:ln>
                  <a:noFill/>
                </a:ln>
                <a:solidFill>
                  <a:srgbClr val="000000"/>
                </a:solidFill>
                <a:effectLst/>
                <a:uLnTx/>
                <a:uFillTx/>
                <a:latin typeface="Arial"/>
                <a:cs typeface="Arial"/>
                <a:sym typeface="Arial"/>
              </a:rPr>
              <a:t> to ensure that the there are sufficient memory and processor resources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Then establish the model physics timestep which is determined by </a:t>
            </a:r>
            <a:r>
              <a:rPr kumimoji="0" lang="en-US" sz="1400" b="0" i="0" u="none" strike="noStrike" kern="0" cap="none" spc="0" normalizeH="0" baseline="0" noProof="0" dirty="0">
                <a:ln>
                  <a:noFill/>
                </a:ln>
                <a:solidFill>
                  <a:srgbClr val="C00000"/>
                </a:solidFill>
                <a:effectLst/>
                <a:uLnTx/>
                <a:uFillTx/>
                <a:latin typeface="Arial"/>
                <a:cs typeface="Arial"/>
                <a:sym typeface="Arial"/>
              </a:rPr>
              <a:t>ATM_NCPL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dt_phys = 86400/ATM_NCPL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Once these are established, then work on the remaining parameters.</a:t>
            </a:r>
          </a:p>
        </p:txBody>
      </p:sp>
      <p:sp>
        <p:nvSpPr>
          <p:cNvPr id="4" name="TextBox 3">
            <a:extLst>
              <a:ext uri="{FF2B5EF4-FFF2-40B4-BE49-F238E27FC236}">
                <a16:creationId xmlns:a16="http://schemas.microsoft.com/office/drawing/2014/main" id="{F1400E7E-7F1E-4E42-9FC8-1A92D663ADD2}"/>
              </a:ext>
            </a:extLst>
          </p:cNvPr>
          <p:cNvSpPr txBox="1"/>
          <p:nvPr/>
        </p:nvSpPr>
        <p:spPr>
          <a:xfrm>
            <a:off x="6337302" y="4159841"/>
            <a:ext cx="5372101"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a:t>
            </a:r>
            <a:r>
              <a:rPr kumimoji="0" lang="en-US" sz="1400" b="1" i="0" u="none" strike="noStrike" kern="0" cap="none" spc="0" normalizeH="0" baseline="0" noProof="0" dirty="0">
                <a:ln>
                  <a:noFill/>
                </a:ln>
                <a:solidFill>
                  <a:srgbClr val="000000"/>
                </a:solidFill>
                <a:effectLst/>
                <a:uLnTx/>
                <a:uFillTx/>
                <a:latin typeface="Arial"/>
                <a:cs typeface="Arial"/>
                <a:sym typeface="Arial"/>
              </a:rPr>
              <a:t>atm.log</a:t>
            </a:r>
            <a:r>
              <a:rPr kumimoji="0" lang="en-US" sz="1400" b="0" i="0" u="none" strike="noStrike" kern="0" cap="none" spc="0" normalizeH="0" baseline="0" noProof="0" dirty="0">
                <a:ln>
                  <a:noFill/>
                </a:ln>
                <a:solidFill>
                  <a:srgbClr val="000000"/>
                </a:solidFill>
                <a:effectLst/>
                <a:uLnTx/>
                <a:uFillTx/>
                <a:latin typeface="Arial"/>
                <a:cs typeface="Arial"/>
                <a:sym typeface="Arial"/>
              </a:rPr>
              <a:t> file has useful estimates as a guide to setting values.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Adam Herrington’s document in the Docs directory for details on the process of establishing these values: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600" b="1" i="0" u="none" strike="noStrike" kern="0" cap="none" spc="0" normalizeH="0" baseline="0" noProof="0" dirty="0">
                <a:ln>
                  <a:noFill/>
                </a:ln>
                <a:solidFill>
                  <a:srgbClr val="C00000"/>
                </a:solidFill>
                <a:effectLst/>
                <a:uLnTx/>
                <a:uFillTx/>
                <a:latin typeface="Arial"/>
                <a:cs typeface="Arial"/>
                <a:sym typeface="Arial"/>
              </a:rPr>
              <a:t>Docs/CAM-tsteps-inic-for-newgrids_v0.pdf</a:t>
            </a:r>
          </a:p>
        </p:txBody>
      </p:sp>
      <p:grpSp>
        <p:nvGrpSpPr>
          <p:cNvPr id="13" name="Group 12">
            <a:extLst>
              <a:ext uri="{FF2B5EF4-FFF2-40B4-BE49-F238E27FC236}">
                <a16:creationId xmlns:a16="http://schemas.microsoft.com/office/drawing/2014/main" id="{30397FDF-3E76-DE45-A635-2B1A3AB72755}"/>
              </a:ext>
            </a:extLst>
          </p:cNvPr>
          <p:cNvGrpSpPr/>
          <p:nvPr/>
        </p:nvGrpSpPr>
        <p:grpSpPr>
          <a:xfrm>
            <a:off x="609600" y="3532140"/>
            <a:ext cx="5168900" cy="2707961"/>
            <a:chOff x="609600" y="3328940"/>
            <a:chExt cx="5168900" cy="2707961"/>
          </a:xfrm>
        </p:grpSpPr>
        <p:sp>
          <p:nvSpPr>
            <p:cNvPr id="9" name="TextBox 8">
              <a:extLst>
                <a:ext uri="{FF2B5EF4-FFF2-40B4-BE49-F238E27FC236}">
                  <a16:creationId xmlns:a16="http://schemas.microsoft.com/office/drawing/2014/main" id="{E9F411A9-06F2-FC4E-AE00-C06D85757739}"/>
                </a:ext>
              </a:extLst>
            </p:cNvPr>
            <p:cNvSpPr txBox="1"/>
            <p:nvPr/>
          </p:nvSpPr>
          <p:spPr>
            <a:xfrm>
              <a:off x="609600" y="3636244"/>
              <a:ext cx="5168900" cy="240065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Estimates for maximum stable and actual time-steps for different aspects of algorithm: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(assume max wind is 120.00000000m/s)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(assume max gravity wave speed is 342m/s)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dt_dyn        (time-stepping dycore  ; u,v,T,dM) &lt;      70.21s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dt_dyn_vis    (hyperviscosity)       ; u,v,T,dM) &lt;      87.36s       8.33s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dt_tracer_se  (time-stepping tracers ; q       ) &lt;      60.92s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dt_tracer_vis (hyperviscosity tracers; q       ) &lt;     218.39s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dt_remap (vertical remap dt)     100.00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    (del2 sponge           ; u,v,T,dM) &lt;      36.17s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    (del2 sponge           ; u,v,T,dM) &lt;     123.66s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dt    (del2 sponge           ; u,v,T,dM) &lt;     416.10s     25.00s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tstep_type =            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CAM dtime (dt_phys):                600.00</a:t>
              </a:r>
            </a:p>
          </p:txBody>
        </p:sp>
        <p:sp>
          <p:nvSpPr>
            <p:cNvPr id="5" name="TextBox 4">
              <a:extLst>
                <a:ext uri="{FF2B5EF4-FFF2-40B4-BE49-F238E27FC236}">
                  <a16:creationId xmlns:a16="http://schemas.microsoft.com/office/drawing/2014/main" id="{A42A1CE5-551F-634B-857B-BD6BFAAB0A41}"/>
                </a:ext>
              </a:extLst>
            </p:cNvPr>
            <p:cNvSpPr txBox="1"/>
            <p:nvPr/>
          </p:nvSpPr>
          <p:spPr>
            <a:xfrm>
              <a:off x="609600" y="3328940"/>
              <a:ext cx="3429000" cy="307777"/>
            </a:xfrm>
            <a:prstGeom prst="rect">
              <a:avLst/>
            </a:prstGeom>
            <a:solidFill>
              <a:schemeClr val="accent3">
                <a:lumMod val="50000"/>
                <a:alpha val="24000"/>
              </a:schemeClr>
            </a:solid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Search for “dt_dyn” in the atm.log file:</a:t>
              </a:r>
            </a:p>
          </p:txBody>
        </p:sp>
      </p:grpSp>
    </p:spTree>
    <p:extLst>
      <p:ext uri="{BB962C8B-B14F-4D97-AF65-F5344CB8AC3E}">
        <p14:creationId xmlns:p14="http://schemas.microsoft.com/office/powerpoint/2010/main" val="23193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8"/>
            <a:ext cx="10972800" cy="365760"/>
          </a:xfrm>
        </p:spPr>
        <p:txBody>
          <a:bodyPr/>
          <a:lstStyle/>
          <a:p>
            <a:pPr algn="l"/>
            <a:r>
              <a:rPr lang="en-US" dirty="0"/>
              <a:t>(5) Establishing Defaults</a:t>
            </a:r>
          </a:p>
        </p:txBody>
      </p:sp>
      <p:sp>
        <p:nvSpPr>
          <p:cNvPr id="9" name="TextBox 8">
            <a:extLst>
              <a:ext uri="{FF2B5EF4-FFF2-40B4-BE49-F238E27FC236}">
                <a16:creationId xmlns:a16="http://schemas.microsoft.com/office/drawing/2014/main" id="{BC2AF393-F9DD-F541-8B85-0316BA0D1B7F}"/>
              </a:ext>
            </a:extLst>
          </p:cNvPr>
          <p:cNvSpPr txBox="1"/>
          <p:nvPr/>
        </p:nvSpPr>
        <p:spPr>
          <a:xfrm>
            <a:off x="437305" y="2008492"/>
            <a:ext cx="3049907"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default </a:t>
            </a:r>
            <a:r>
              <a:rPr kumimoji="0" lang="en-US" sz="1400" b="0" i="0" u="none" strike="noStrike" kern="0" cap="none" spc="0" normalizeH="0" baseline="0" noProof="0" dirty="0">
                <a:ln>
                  <a:noFill/>
                </a:ln>
                <a:solidFill>
                  <a:srgbClr val="C00000"/>
                </a:solidFill>
                <a:effectLst/>
                <a:uLnTx/>
                <a:uFillTx/>
                <a:latin typeface="Arial"/>
                <a:cs typeface="Arial"/>
                <a:sym typeface="Arial"/>
              </a:rPr>
              <a:t>PELAYOUT</a:t>
            </a:r>
            <a:r>
              <a:rPr kumimoji="0" lang="en-US" sz="1400" b="0" i="0" u="none" strike="noStrike" kern="0" cap="none" spc="0" normalizeH="0" baseline="0" noProof="0" dirty="0">
                <a:ln>
                  <a:noFill/>
                </a:ln>
                <a:solidFill>
                  <a:srgbClr val="000000"/>
                </a:solidFill>
                <a:effectLst/>
                <a:uLnTx/>
                <a:uFillTx/>
                <a:latin typeface="Arial"/>
                <a:cs typeface="Arial"/>
                <a:sym typeface="Arial"/>
              </a:rPr>
              <a:t> and </a:t>
            </a:r>
            <a:r>
              <a:rPr kumimoji="0" lang="en-US" sz="1400" b="0" i="0" u="none" strike="noStrike" kern="0" cap="none" spc="0" normalizeH="0" baseline="0" noProof="0" dirty="0">
                <a:ln>
                  <a:noFill/>
                </a:ln>
                <a:solidFill>
                  <a:srgbClr val="C00000"/>
                </a:solidFill>
                <a:effectLst/>
                <a:uLnTx/>
                <a:uFillTx/>
                <a:latin typeface="Arial"/>
                <a:cs typeface="Arial"/>
                <a:sym typeface="Arial"/>
              </a:rPr>
              <a:t>ATM_NCPL </a:t>
            </a:r>
            <a:r>
              <a:rPr kumimoji="0" lang="en-US" sz="1400" b="0" i="0" u="none" strike="noStrike" kern="0" cap="none" spc="0" normalizeH="0" baseline="0" noProof="0" dirty="0">
                <a:ln>
                  <a:noFill/>
                </a:ln>
                <a:solidFill>
                  <a:srgbClr val="000000"/>
                </a:solidFill>
                <a:effectLst/>
                <a:uLnTx/>
                <a:uFillTx/>
                <a:latin typeface="Arial"/>
                <a:cs typeface="Arial"/>
                <a:sym typeface="Arial"/>
              </a:rPr>
              <a:t>values are set in the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shell_commands </a:t>
            </a:r>
            <a:r>
              <a:rPr kumimoji="0" lang="en-US" sz="1400" b="0" i="0" u="none" strike="noStrike" kern="0" cap="none" spc="0" normalizeH="0" baseline="0" noProof="0" dirty="0">
                <a:ln>
                  <a:noFill/>
                </a:ln>
                <a:solidFill>
                  <a:srgbClr val="000000"/>
                </a:solidFill>
                <a:effectLst/>
                <a:uLnTx/>
                <a:uFillTx/>
                <a:latin typeface="Arial"/>
                <a:cs typeface="Arial"/>
                <a:sym typeface="Arial"/>
              </a:rPr>
              <a:t>file.</a:t>
            </a:r>
          </a:p>
        </p:txBody>
      </p:sp>
      <p:sp>
        <p:nvSpPr>
          <p:cNvPr id="10" name="TextBox 9">
            <a:extLst>
              <a:ext uri="{FF2B5EF4-FFF2-40B4-BE49-F238E27FC236}">
                <a16:creationId xmlns:a16="http://schemas.microsoft.com/office/drawing/2014/main" id="{A3F46833-D101-9A43-9B7A-C7D530D2323A}"/>
              </a:ext>
            </a:extLst>
          </p:cNvPr>
          <p:cNvSpPr txBox="1"/>
          <p:nvPr/>
        </p:nvSpPr>
        <p:spPr>
          <a:xfrm>
            <a:off x="5765800" y="342864"/>
            <a:ext cx="501650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remaining tuning parameters are set in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user_nl_cam </a:t>
            </a:r>
            <a:r>
              <a:rPr kumimoji="0" lang="en-US" sz="1400" b="0" i="0" u="none" strike="noStrike" kern="0" cap="none" spc="0" normalizeH="0" baseline="0" noProof="0" dirty="0">
                <a:ln>
                  <a:noFill/>
                </a:ln>
                <a:solidFill>
                  <a:srgbClr val="000000"/>
                </a:solidFill>
                <a:effectLst/>
                <a:uLnTx/>
                <a:uFillTx/>
                <a:latin typeface="Arial"/>
                <a:cs typeface="Arial"/>
                <a:sym typeface="Arial"/>
              </a:rPr>
              <a:t>along with the default topography and initial model state.</a:t>
            </a:r>
          </a:p>
        </p:txBody>
      </p:sp>
      <p:grpSp>
        <p:nvGrpSpPr>
          <p:cNvPr id="12" name="Group 11">
            <a:extLst>
              <a:ext uri="{FF2B5EF4-FFF2-40B4-BE49-F238E27FC236}">
                <a16:creationId xmlns:a16="http://schemas.microsoft.com/office/drawing/2014/main" id="{86A13339-8333-D249-957E-353F6E57EB35}"/>
              </a:ext>
            </a:extLst>
          </p:cNvPr>
          <p:cNvGrpSpPr/>
          <p:nvPr/>
        </p:nvGrpSpPr>
        <p:grpSpPr>
          <a:xfrm>
            <a:off x="6096000" y="563292"/>
            <a:ext cx="5994400" cy="3790452"/>
            <a:chOff x="5765800" y="1644226"/>
            <a:chExt cx="5994400" cy="3790452"/>
          </a:xfrm>
        </p:grpSpPr>
        <p:sp>
          <p:nvSpPr>
            <p:cNvPr id="7" name="TextBox 6">
              <a:extLst>
                <a:ext uri="{FF2B5EF4-FFF2-40B4-BE49-F238E27FC236}">
                  <a16:creationId xmlns:a16="http://schemas.microsoft.com/office/drawing/2014/main" id="{B072BAC9-B4EE-1B40-A3EB-A7FCCAAC84F0}"/>
                </a:ext>
              </a:extLst>
            </p:cNvPr>
            <p:cNvSpPr txBox="1"/>
            <p:nvPr/>
          </p:nvSpPr>
          <p:spPr>
            <a:xfrm>
              <a:off x="5765800" y="1956803"/>
              <a:ext cx="5994400" cy="34778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&amp;dyn_se_inparm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se_mesh_file =‘$(AMWG_DEMO_FEB22)/AMWG_REPO/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ne0np4.SAMGRID01.ne30x4//grids/SAMGRID01_ne30x4_EXODUS.nc'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se_hypervis_scaling     =  3.0D0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se_hypervis_subcycle  =  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se_nsplit                         =  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se_rsplit                          =  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se_qsplit                         =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000" b="0" i="0" u="none" strike="noStrike" kern="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sym typeface="Arial"/>
                </a:rPr>
                <a:t>se_nu_top                      =  1.0e5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se_hypervis_power      =  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se_hypervis_subcycle_q =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se_hypervis_subcycle_sponge =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se_refined_mesh           = .true.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 . . .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 . . . . . .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&amp;cam_initfiles_nl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bnd_topo       = ‘$(AMWG_DEMO_FEB22)/AMWG_REPO//ne0np4.SAMGRID01.ne30x4//topo/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topo_ne0np4.SAMGRID01.ne30x4_nc3000_Co060_Fi001_MulG_PF_RR_Nsw042_210207.nc'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ncdata         = ‘$(AMWG_DEMO_FEB22)/AMWG_REPO//ne0np4.SAMGRID01.ne30x4//inic/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cami-mam4_0000-01-01_ne0np4.SAMGRID01.ne30x4_L32_c210207.nc'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p:txBody>
        </p:sp>
        <p:sp>
          <p:nvSpPr>
            <p:cNvPr id="11" name="TextBox 10">
              <a:extLst>
                <a:ext uri="{FF2B5EF4-FFF2-40B4-BE49-F238E27FC236}">
                  <a16:creationId xmlns:a16="http://schemas.microsoft.com/office/drawing/2014/main" id="{9D991A8D-9A77-EF44-88F0-0522920317B4}"/>
                </a:ext>
              </a:extLst>
            </p:cNvPr>
            <p:cNvSpPr txBox="1"/>
            <p:nvPr/>
          </p:nvSpPr>
          <p:spPr>
            <a:xfrm>
              <a:off x="10502900" y="1644226"/>
              <a:ext cx="123190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user_nl_cam</a:t>
              </a:r>
            </a:p>
          </p:txBody>
        </p:sp>
      </p:grpSp>
      <p:sp>
        <p:nvSpPr>
          <p:cNvPr id="13" name="TextBox 12">
            <a:extLst>
              <a:ext uri="{FF2B5EF4-FFF2-40B4-BE49-F238E27FC236}">
                <a16:creationId xmlns:a16="http://schemas.microsoft.com/office/drawing/2014/main" id="{C77CE9C5-289C-514E-82F6-D9B5C0588C7D}"/>
              </a:ext>
            </a:extLst>
          </p:cNvPr>
          <p:cNvSpPr txBox="1"/>
          <p:nvPr/>
        </p:nvSpPr>
        <p:spPr>
          <a:xfrm>
            <a:off x="609600" y="804456"/>
            <a:ext cx="46990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Once the users has established acceptable parameters values, the files in the REPO directory must be edited to establish them as the defaults. </a:t>
            </a:r>
          </a:p>
        </p:txBody>
      </p:sp>
      <p:grpSp>
        <p:nvGrpSpPr>
          <p:cNvPr id="15" name="Group 14">
            <a:extLst>
              <a:ext uri="{FF2B5EF4-FFF2-40B4-BE49-F238E27FC236}">
                <a16:creationId xmlns:a16="http://schemas.microsoft.com/office/drawing/2014/main" id="{DAB290D7-C181-604E-B726-6E937CC89F80}"/>
              </a:ext>
            </a:extLst>
          </p:cNvPr>
          <p:cNvGrpSpPr/>
          <p:nvPr/>
        </p:nvGrpSpPr>
        <p:grpSpPr>
          <a:xfrm>
            <a:off x="731095" y="2445843"/>
            <a:ext cx="4125810" cy="2708434"/>
            <a:chOff x="1030390" y="1765940"/>
            <a:chExt cx="4125810" cy="2708434"/>
          </a:xfrm>
        </p:grpSpPr>
        <p:sp>
          <p:nvSpPr>
            <p:cNvPr id="8" name="TextBox 7">
              <a:extLst>
                <a:ext uri="{FF2B5EF4-FFF2-40B4-BE49-F238E27FC236}">
                  <a16:creationId xmlns:a16="http://schemas.microsoft.com/office/drawing/2014/main" id="{D2FD6A72-0676-FF44-9BEE-996D7AFACBA6}"/>
                </a:ext>
              </a:extLst>
            </p:cNvPr>
            <p:cNvSpPr txBox="1"/>
            <p:nvPr/>
          </p:nvSpPr>
          <p:spPr>
            <a:xfrm>
              <a:off x="1030390" y="2073717"/>
              <a:ext cx="4125810" cy="240065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Set the default time step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ATM_NCPL=48    </a:t>
              </a: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&lt;--&gt; 1800 sec timestep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ATM_NCPL=96    </a:t>
              </a: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&lt;--&gt;   900 sec timestep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ATM_NCPL=144   </a:t>
              </a: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&lt;--&gt;  600 sec timestep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ATM_NCPL=288   </a:t>
              </a: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&lt;--&gt;  300 sec timestep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 notice a pattern?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rPr>
                <a:t>./xmlchange ATM_NCPL=144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Arial"/>
                <a:cs typeface="Arial"/>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Set the default pelayout: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./xmlchange NTASKS=1080</a:t>
              </a:r>
            </a:p>
          </p:txBody>
        </p:sp>
        <p:sp>
          <p:nvSpPr>
            <p:cNvPr id="14" name="TextBox 13">
              <a:extLst>
                <a:ext uri="{FF2B5EF4-FFF2-40B4-BE49-F238E27FC236}">
                  <a16:creationId xmlns:a16="http://schemas.microsoft.com/office/drawing/2014/main" id="{96D4103A-F127-BD4A-A029-991CD3ED8302}"/>
                </a:ext>
              </a:extLst>
            </p:cNvPr>
            <p:cNvSpPr txBox="1"/>
            <p:nvPr/>
          </p:nvSpPr>
          <p:spPr>
            <a:xfrm>
              <a:off x="3583090" y="1765940"/>
              <a:ext cx="157311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shell_commands</a:t>
              </a:r>
            </a:p>
          </p:txBody>
        </p:sp>
      </p:grpSp>
      <p:sp>
        <p:nvSpPr>
          <p:cNvPr id="16" name="TextBox 15">
            <a:extLst>
              <a:ext uri="{FF2B5EF4-FFF2-40B4-BE49-F238E27FC236}">
                <a16:creationId xmlns:a16="http://schemas.microsoft.com/office/drawing/2014/main" id="{8F1DFEC9-B120-C347-B953-19C03A015B43}"/>
              </a:ext>
            </a:extLst>
          </p:cNvPr>
          <p:cNvSpPr txBox="1"/>
          <p:nvPr/>
        </p:nvSpPr>
        <p:spPr>
          <a:xfrm>
            <a:off x="5207000" y="4600426"/>
            <a:ext cx="5499100"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a:t>
            </a:r>
            <a:r>
              <a:rPr kumimoji="0" lang="en-US" sz="1400" b="0" i="0" u="none" strike="noStrike" kern="0" cap="none" spc="0" normalizeH="0" baseline="0" noProof="0" dirty="0">
                <a:ln>
                  <a:noFill/>
                </a:ln>
                <a:solidFill>
                  <a:srgbClr val="BBD52F">
                    <a:lumMod val="50000"/>
                  </a:srgbClr>
                </a:solidFill>
                <a:effectLst/>
                <a:uLnTx/>
                <a:uFillTx/>
                <a:latin typeface="Arial"/>
                <a:cs typeface="Arial"/>
                <a:sym typeface="Arial"/>
              </a:rPr>
              <a:t>user_nl_clm </a:t>
            </a:r>
            <a:r>
              <a:rPr kumimoji="0" lang="en-US" sz="1400" b="0" i="0" u="none" strike="noStrike" kern="0" cap="none" spc="0" normalizeH="0" baseline="0" noProof="0" dirty="0">
                <a:ln>
                  <a:noFill/>
                </a:ln>
                <a:solidFill>
                  <a:srgbClr val="000000"/>
                </a:solidFill>
                <a:effectLst/>
                <a:uLnTx/>
                <a:uFillTx/>
                <a:latin typeface="Arial"/>
                <a:cs typeface="Arial"/>
                <a:sym typeface="Arial"/>
              </a:rPr>
              <a:t>file contains the default </a:t>
            </a:r>
            <a:r>
              <a:rPr kumimoji="0" lang="en-US" sz="1400" b="0" i="0" u="none" strike="noStrike" kern="0" cap="none" spc="0" normalizeH="0" baseline="0" noProof="0" dirty="0">
                <a:ln>
                  <a:noFill/>
                </a:ln>
                <a:solidFill>
                  <a:srgbClr val="C00000"/>
                </a:solidFill>
                <a:effectLst/>
                <a:uLnTx/>
                <a:uFillTx/>
                <a:latin typeface="Arial"/>
                <a:cs typeface="Arial"/>
                <a:sym typeface="Arial"/>
              </a:rPr>
              <a:t>fsurdat</a:t>
            </a:r>
            <a:r>
              <a:rPr kumimoji="0" lang="en-US" sz="1400" b="0" i="0" u="none" strike="noStrike" kern="0" cap="none" spc="0" normalizeH="0" baseline="0" noProof="0" dirty="0">
                <a:ln>
                  <a:noFill/>
                </a:ln>
                <a:solidFill>
                  <a:srgbClr val="000000"/>
                </a:solidFill>
                <a:effectLst/>
                <a:uLnTx/>
                <a:uFillTx/>
                <a:latin typeface="Arial"/>
                <a:cs typeface="Arial"/>
                <a:sym typeface="Arial"/>
              </a:rPr>
              <a:t> file for the grid.</a:t>
            </a:r>
          </a:p>
        </p:txBody>
      </p:sp>
      <p:sp>
        <p:nvSpPr>
          <p:cNvPr id="17" name="TextBox 16">
            <a:extLst>
              <a:ext uri="{FF2B5EF4-FFF2-40B4-BE49-F238E27FC236}">
                <a16:creationId xmlns:a16="http://schemas.microsoft.com/office/drawing/2014/main" id="{FA671777-ECED-5746-AD52-A8180D0A5501}"/>
              </a:ext>
            </a:extLst>
          </p:cNvPr>
          <p:cNvSpPr txBox="1"/>
          <p:nvPr/>
        </p:nvSpPr>
        <p:spPr>
          <a:xfrm>
            <a:off x="10744200" y="4601915"/>
            <a:ext cx="123190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user_nl_clm</a:t>
            </a:r>
          </a:p>
        </p:txBody>
      </p:sp>
      <p:sp>
        <p:nvSpPr>
          <p:cNvPr id="18" name="TextBox 17">
            <a:extLst>
              <a:ext uri="{FF2B5EF4-FFF2-40B4-BE49-F238E27FC236}">
                <a16:creationId xmlns:a16="http://schemas.microsoft.com/office/drawing/2014/main" id="{1473BBCB-C149-774C-B071-47F57AB3472B}"/>
              </a:ext>
            </a:extLst>
          </p:cNvPr>
          <p:cNvSpPr txBox="1"/>
          <p:nvPr/>
        </p:nvSpPr>
        <p:spPr>
          <a:xfrm>
            <a:off x="5511800" y="4905883"/>
            <a:ext cx="6477000" cy="132343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Comment out the fsurdat file you need to use: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fsurdat = ‘$(AMWG_DEMO_FEB22)/AMWG_REPO//ne0np4.SAMGRID01.ne30x4//clm_surfdata_5_0/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surfdata_ne0np4.SAMGRID01.ne30x4_hist_16pfts_Irrig_CMIP6_simyr2000_c210207.nc'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fsurdat = ‘$(AMWG_DEMO_FEB22)/AMWG_REPO//ne0np4.SAMGRID01.ne30x4//clm_surfdata_5_0/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surfdata_ne0np4.SAMGRID01.ne30x4_hist_16pfts_Irrig_CMIP6_simyr1850_c210207.nc'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p:txBody>
      </p:sp>
    </p:spTree>
    <p:extLst>
      <p:ext uri="{BB962C8B-B14F-4D97-AF65-F5344CB8AC3E}">
        <p14:creationId xmlns:p14="http://schemas.microsoft.com/office/powerpoint/2010/main" val="212761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4"/>
          <p:cNvSpPr txBox="1"/>
          <p:nvPr/>
        </p:nvSpPr>
        <p:spPr>
          <a:xfrm>
            <a:off x="609600" y="274639"/>
            <a:ext cx="10972800" cy="366805"/>
          </a:xfrm>
          <a:prstGeom prst="rect">
            <a:avLst/>
          </a:prstGeom>
          <a:noFill/>
          <a:ln>
            <a:noFill/>
          </a:ln>
        </p:spPr>
        <p:txBody>
          <a:bodyPr spcFirstLastPara="1" wrap="square" lIns="91433" tIns="45700" rIns="91433" bIns="45700" anchor="ctr" anchorCtr="0">
            <a:noAutofit/>
          </a:bodyPr>
          <a:lstStyle/>
          <a:p>
            <a:pPr defTabSz="1219170">
              <a:buClr>
                <a:srgbClr val="666666"/>
              </a:buClr>
              <a:buSzPts val="1900"/>
            </a:pPr>
            <a:r>
              <a:rPr lang="en" sz="2533" b="1" kern="0">
                <a:solidFill>
                  <a:srgbClr val="666666"/>
                </a:solidFill>
                <a:latin typeface="Helvetica Neue"/>
                <a:ea typeface="Helvetica Neue"/>
                <a:cs typeface="Helvetica Neue"/>
                <a:sym typeface="Helvetica Neue"/>
              </a:rPr>
              <a:t>(5) Evaluating a New Grid</a:t>
            </a:r>
            <a:endParaRPr sz="1467" kern="0">
              <a:solidFill>
                <a:srgbClr val="000000"/>
              </a:solidFill>
              <a:latin typeface="Arial"/>
              <a:cs typeface="Arial"/>
              <a:sym typeface="Arial"/>
            </a:endParaRPr>
          </a:p>
        </p:txBody>
      </p:sp>
      <p:sp>
        <p:nvSpPr>
          <p:cNvPr id="1013" name="Google Shape;1013;p84"/>
          <p:cNvSpPr txBox="1"/>
          <p:nvPr/>
        </p:nvSpPr>
        <p:spPr>
          <a:xfrm>
            <a:off x="684500" y="800734"/>
            <a:ext cx="10694000" cy="2889469"/>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kern="0">
                <a:solidFill>
                  <a:srgbClr val="000000"/>
                </a:solidFill>
                <a:latin typeface="Arial"/>
                <a:cs typeface="Arial"/>
                <a:sym typeface="Arial"/>
              </a:rPr>
              <a:t>The interpolated IC file for the 5-Day test run will invariably be out of balance requiring shorter time steps at startup. Once the initial tuning process is completed, a new IC file should be generated from model output, and the tuning values should be further optimized.</a:t>
            </a:r>
            <a:endParaRPr sz="1867" kern="0">
              <a:solidFill>
                <a:srgbClr val="000000"/>
              </a:solidFill>
              <a:latin typeface="Arial"/>
              <a:cs typeface="Arial"/>
              <a:sym typeface="Arial"/>
            </a:endParaRPr>
          </a:p>
          <a:p>
            <a:pPr defTabSz="1219170">
              <a:lnSpc>
                <a:spcPct val="115000"/>
              </a:lnSpc>
              <a:buClr>
                <a:srgbClr val="000000"/>
              </a:buClr>
            </a:pPr>
            <a:endParaRPr sz="1867" kern="0">
              <a:solidFill>
                <a:srgbClr val="000000"/>
              </a:solidFill>
              <a:latin typeface="Arial"/>
              <a:cs typeface="Arial"/>
              <a:sym typeface="Arial"/>
            </a:endParaRPr>
          </a:p>
          <a:p>
            <a:pPr defTabSz="1219170">
              <a:lnSpc>
                <a:spcPct val="115000"/>
              </a:lnSpc>
              <a:buClr>
                <a:srgbClr val="000000"/>
              </a:buClr>
            </a:pPr>
            <a:r>
              <a:rPr lang="en" sz="1867" kern="0">
                <a:solidFill>
                  <a:srgbClr val="000000"/>
                </a:solidFill>
                <a:latin typeface="Arial"/>
                <a:cs typeface="Arial"/>
                <a:sym typeface="Arial"/>
              </a:rPr>
              <a:t>Once this is done, these should be set in the repository to be the default values. </a:t>
            </a:r>
            <a:endParaRPr sz="1867" kern="0">
              <a:solidFill>
                <a:srgbClr val="000000"/>
              </a:solidFill>
              <a:latin typeface="Arial"/>
              <a:cs typeface="Arial"/>
              <a:sym typeface="Arial"/>
            </a:endParaRPr>
          </a:p>
          <a:p>
            <a:pPr defTabSz="1219170">
              <a:lnSpc>
                <a:spcPct val="115000"/>
              </a:lnSpc>
              <a:buClr>
                <a:srgbClr val="000000"/>
              </a:buClr>
            </a:pPr>
            <a:endParaRPr sz="1867" kern="0">
              <a:solidFill>
                <a:srgbClr val="000000"/>
              </a:solidFill>
              <a:latin typeface="Arial"/>
              <a:cs typeface="Arial"/>
              <a:sym typeface="Arial"/>
            </a:endParaRPr>
          </a:p>
          <a:p>
            <a:pPr defTabSz="1219170">
              <a:lnSpc>
                <a:spcPct val="115000"/>
              </a:lnSpc>
              <a:buClr>
                <a:srgbClr val="000000"/>
              </a:buClr>
            </a:pPr>
            <a:r>
              <a:rPr lang="en" sz="1867" kern="0">
                <a:solidFill>
                  <a:srgbClr val="000000"/>
                </a:solidFill>
                <a:latin typeface="Arial"/>
                <a:cs typeface="Arial"/>
                <a:sym typeface="Arial"/>
              </a:rPr>
              <a:t>For scientifically meaningful runs, nudged runs, or for those using CAM-Chem there is a little more work involved.</a:t>
            </a:r>
            <a:endParaRPr sz="1867" kern="0">
              <a:solidFill>
                <a:srgbClr val="000000"/>
              </a:solidFill>
              <a:latin typeface="Arial"/>
              <a:cs typeface="Arial"/>
              <a:sym typeface="Arial"/>
            </a:endParaRPr>
          </a:p>
        </p:txBody>
      </p:sp>
      <p:sp>
        <p:nvSpPr>
          <p:cNvPr id="1014" name="Google Shape;1014;p84"/>
          <p:cNvSpPr txBox="1"/>
          <p:nvPr/>
        </p:nvSpPr>
        <p:spPr>
          <a:xfrm>
            <a:off x="1214033" y="3540601"/>
            <a:ext cx="8756400" cy="2693710"/>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b="1" u="sng" kern="0">
                <a:solidFill>
                  <a:srgbClr val="000000"/>
                </a:solidFill>
                <a:latin typeface="Arial"/>
                <a:cs typeface="Arial"/>
                <a:sym typeface="Arial"/>
              </a:rPr>
              <a:t>Additional Steps:</a:t>
            </a:r>
            <a:r>
              <a:rPr lang="en" sz="1867" b="1" kern="0">
                <a:solidFill>
                  <a:srgbClr val="000000"/>
                </a:solidFill>
                <a:latin typeface="Arial"/>
                <a:cs typeface="Arial"/>
                <a:sym typeface="Arial"/>
              </a:rPr>
              <a:t>  </a:t>
            </a:r>
            <a:endParaRPr sz="1867" b="1" kern="0">
              <a:solidFill>
                <a:srgbClr val="000000"/>
              </a:solidFill>
              <a:latin typeface="Arial"/>
              <a:cs typeface="Arial"/>
              <a:sym typeface="Arial"/>
            </a:endParaRPr>
          </a:p>
          <a:p>
            <a:pPr marL="609585" indent="-440256" defTabSz="1219170">
              <a:lnSpc>
                <a:spcPct val="115000"/>
              </a:lnSpc>
              <a:buClr>
                <a:srgbClr val="666666"/>
              </a:buClr>
              <a:buSzPts val="1600"/>
              <a:buFont typeface="Arial"/>
              <a:buChar char="●"/>
            </a:pPr>
            <a:r>
              <a:rPr lang="en" sz="2133" kern="0">
                <a:solidFill>
                  <a:srgbClr val="666666"/>
                </a:solidFill>
                <a:latin typeface="Arial"/>
                <a:cs typeface="Arial"/>
                <a:sym typeface="Arial"/>
              </a:rPr>
              <a:t>The surface state must be spun up from the initial default.</a:t>
            </a:r>
            <a:endParaRPr sz="2133" kern="0">
              <a:solidFill>
                <a:srgbClr val="666666"/>
              </a:solidFill>
              <a:latin typeface="Arial"/>
              <a:cs typeface="Arial"/>
              <a:sym typeface="Arial"/>
            </a:endParaRPr>
          </a:p>
          <a:p>
            <a:pPr marL="609585" indent="-440256" defTabSz="1219170">
              <a:lnSpc>
                <a:spcPct val="115000"/>
              </a:lnSpc>
              <a:buClr>
                <a:srgbClr val="666666"/>
              </a:buClr>
              <a:buSzPts val="1600"/>
              <a:buFont typeface="Arial"/>
              <a:buChar char="●"/>
            </a:pPr>
            <a:r>
              <a:rPr lang="en" sz="2133" kern="0">
                <a:solidFill>
                  <a:srgbClr val="666666"/>
                </a:solidFill>
                <a:latin typeface="Arial"/>
                <a:cs typeface="Arial"/>
                <a:sym typeface="Arial"/>
              </a:rPr>
              <a:t>Conservative emissions data must be processed for the new grid.</a:t>
            </a:r>
            <a:endParaRPr sz="2133" kern="0">
              <a:solidFill>
                <a:srgbClr val="666666"/>
              </a:solidFill>
              <a:latin typeface="Arial"/>
              <a:cs typeface="Arial"/>
              <a:sym typeface="Arial"/>
            </a:endParaRPr>
          </a:p>
          <a:p>
            <a:pPr marL="609585" indent="-440256" defTabSz="1219170">
              <a:lnSpc>
                <a:spcPct val="115000"/>
              </a:lnSpc>
              <a:buClr>
                <a:srgbClr val="666666"/>
              </a:buClr>
              <a:buSzPts val="1600"/>
              <a:buFont typeface="Arial"/>
              <a:buChar char="●"/>
            </a:pPr>
            <a:r>
              <a:rPr lang="en" sz="2133" kern="0">
                <a:solidFill>
                  <a:srgbClr val="666666"/>
                </a:solidFill>
                <a:latin typeface="Arial"/>
                <a:cs typeface="Arial"/>
                <a:sym typeface="Arial"/>
              </a:rPr>
              <a:t>Nudging data must be process for the new grid</a:t>
            </a:r>
            <a:endParaRPr sz="2133" kern="0">
              <a:solidFill>
                <a:srgbClr val="666666"/>
              </a:solidFill>
              <a:latin typeface="Arial"/>
              <a:cs typeface="Arial"/>
              <a:sym typeface="Arial"/>
            </a:endParaRPr>
          </a:p>
          <a:p>
            <a:pPr marL="609585" indent="-440256" defTabSz="1219170">
              <a:buClr>
                <a:srgbClr val="666666"/>
              </a:buClr>
              <a:buSzPts val="1600"/>
              <a:buFont typeface="Helvetica Neue"/>
              <a:buChar char="●"/>
            </a:pPr>
            <a:r>
              <a:rPr lang="en" sz="2133" kern="0">
                <a:solidFill>
                  <a:srgbClr val="666666"/>
                </a:solidFill>
                <a:latin typeface="Helvetica Neue"/>
                <a:ea typeface="Helvetica Neue"/>
                <a:cs typeface="Helvetica Neue"/>
                <a:sym typeface="Helvetica Neue"/>
              </a:rPr>
              <a:t>Regrid CAM-chem IC file</a:t>
            </a:r>
            <a:endParaRPr sz="2133" kern="0">
              <a:solidFill>
                <a:srgbClr val="666666"/>
              </a:solidFill>
              <a:latin typeface="Helvetica Neue"/>
              <a:ea typeface="Helvetica Neue"/>
              <a:cs typeface="Helvetica Neue"/>
              <a:sym typeface="Helvetica Neue"/>
            </a:endParaRPr>
          </a:p>
          <a:p>
            <a:pPr marL="609585" indent="-440256" defTabSz="1219170">
              <a:buClr>
                <a:srgbClr val="666666"/>
              </a:buClr>
              <a:buSzPts val="1600"/>
              <a:buFont typeface="Helvetica Neue"/>
              <a:buChar char="●"/>
            </a:pPr>
            <a:r>
              <a:rPr lang="en" sz="2133" kern="0">
                <a:solidFill>
                  <a:srgbClr val="666666"/>
                </a:solidFill>
                <a:latin typeface="Helvetica Neue"/>
                <a:ea typeface="Helvetica Neue"/>
                <a:cs typeface="Helvetica Neue"/>
                <a:sym typeface="Helvetica Neue"/>
              </a:rPr>
              <a:t>If needed add CAM variables from tuned CAM ic file to CAM-chem IC file (T, Q, …?)</a:t>
            </a:r>
            <a:endParaRPr sz="1867" kern="0">
              <a:solidFill>
                <a:srgbClr val="000000"/>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5"/>
          <p:cNvSpPr txBox="1">
            <a:spLocks noGrp="1"/>
          </p:cNvSpPr>
          <p:nvPr>
            <p:ph type="title"/>
          </p:nvPr>
        </p:nvSpPr>
        <p:spPr>
          <a:xfrm>
            <a:off x="609600" y="166768"/>
            <a:ext cx="10972800" cy="742400"/>
          </a:xfrm>
          <a:prstGeom prst="rect">
            <a:avLst/>
          </a:prstGeom>
          <a:noFill/>
          <a:ln>
            <a:noFill/>
          </a:ln>
        </p:spPr>
        <p:txBody>
          <a:bodyPr spcFirstLastPara="1" wrap="square" lIns="91433" tIns="45700" rIns="91433" bIns="45700" anchor="ctr" anchorCtr="0">
            <a:noAutofit/>
          </a:bodyPr>
          <a:lstStyle/>
          <a:p>
            <a:r>
              <a:rPr lang="en"/>
              <a:t>Resources</a:t>
            </a:r>
            <a:endParaRPr/>
          </a:p>
        </p:txBody>
      </p:sp>
      <p:sp>
        <p:nvSpPr>
          <p:cNvPr id="1020" name="Google Shape;1020;p85"/>
          <p:cNvSpPr txBox="1">
            <a:spLocks noGrp="1"/>
          </p:cNvSpPr>
          <p:nvPr>
            <p:ph type="body" idx="1"/>
          </p:nvPr>
        </p:nvSpPr>
        <p:spPr>
          <a:xfrm>
            <a:off x="164000" y="978633"/>
            <a:ext cx="11824800" cy="4820000"/>
          </a:xfrm>
          <a:prstGeom prst="rect">
            <a:avLst/>
          </a:prstGeom>
          <a:noFill/>
          <a:ln>
            <a:noFill/>
          </a:ln>
        </p:spPr>
        <p:txBody>
          <a:bodyPr spcFirstLastPara="1" wrap="square" lIns="91433" tIns="45700" rIns="91433" bIns="45700" anchor="t" anchorCtr="0">
            <a:noAutofit/>
          </a:bodyPr>
          <a:lstStyle/>
          <a:p>
            <a:pPr indent="-609585">
              <a:lnSpc>
                <a:spcPct val="115000"/>
              </a:lnSpc>
              <a:spcBef>
                <a:spcPts val="0"/>
              </a:spcBef>
              <a:buNone/>
            </a:pPr>
            <a:r>
              <a:rPr lang="en" sz="2667">
                <a:solidFill>
                  <a:srgbClr val="000000"/>
                </a:solidFill>
              </a:rPr>
              <a:t>MUSICA wiki page: </a:t>
            </a:r>
            <a:r>
              <a:rPr lang="en" sz="2667" u="sng">
                <a:solidFill>
                  <a:schemeClr val="hlink"/>
                </a:solidFill>
                <a:highlight>
                  <a:srgbClr val="FFFFFF"/>
                </a:highlight>
                <a:hlinkClick r:id="rId3"/>
              </a:rPr>
              <a:t>https://wiki.ucar.edu/display/MUSICA/MUSICA+Home</a:t>
            </a:r>
            <a:endParaRPr sz="2667">
              <a:solidFill>
                <a:schemeClr val="accent1"/>
              </a:solidFill>
              <a:highlight>
                <a:srgbClr val="FFFFFF"/>
              </a:highlight>
            </a:endParaRPr>
          </a:p>
          <a:p>
            <a:pPr indent="-609585">
              <a:lnSpc>
                <a:spcPct val="115000"/>
              </a:lnSpc>
              <a:spcBef>
                <a:spcPts val="0"/>
              </a:spcBef>
              <a:buNone/>
            </a:pPr>
            <a:r>
              <a:rPr lang="en" sz="2533" u="sng">
                <a:solidFill>
                  <a:schemeClr val="hlink"/>
                </a:solidFill>
                <a:highlight>
                  <a:srgbClr val="FFFFFF"/>
                </a:highlight>
                <a:hlinkClick r:id="rId4"/>
              </a:rPr>
              <a:t>https://wiki.ucar.edu/display/MUSICA/Generating+variable+resolution+grids</a:t>
            </a:r>
            <a:r>
              <a:rPr lang="en" sz="2533">
                <a:solidFill>
                  <a:srgbClr val="000000"/>
                </a:solidFill>
                <a:highlight>
                  <a:srgbClr val="FFFFFF"/>
                </a:highlight>
              </a:rPr>
              <a:t> </a:t>
            </a:r>
            <a:endParaRPr sz="2533">
              <a:solidFill>
                <a:srgbClr val="000000"/>
              </a:solidFill>
              <a:highlight>
                <a:srgbClr val="FFFFFF"/>
              </a:highlight>
            </a:endParaRPr>
          </a:p>
          <a:p>
            <a:pPr indent="-609585">
              <a:lnSpc>
                <a:spcPct val="115000"/>
              </a:lnSpc>
              <a:spcBef>
                <a:spcPts val="0"/>
              </a:spcBef>
              <a:buNone/>
            </a:pPr>
            <a:endParaRPr sz="2667">
              <a:solidFill>
                <a:srgbClr val="000000"/>
              </a:solidFill>
              <a:highlight>
                <a:srgbClr val="FFFFFF"/>
              </a:highlight>
            </a:endParaRPr>
          </a:p>
          <a:p>
            <a:pPr indent="-609585">
              <a:lnSpc>
                <a:spcPct val="115000"/>
              </a:lnSpc>
              <a:spcBef>
                <a:spcPts val="0"/>
              </a:spcBef>
              <a:buNone/>
            </a:pPr>
            <a:r>
              <a:rPr lang="en" sz="2667">
                <a:solidFill>
                  <a:srgbClr val="000000"/>
                </a:solidFill>
                <a:highlight>
                  <a:srgbClr val="FFFFFF"/>
                </a:highlight>
              </a:rPr>
              <a:t>CAM-chem wiki page: </a:t>
            </a:r>
            <a:r>
              <a:rPr lang="en" sz="2667" u="sng">
                <a:solidFill>
                  <a:schemeClr val="hlink"/>
                </a:solidFill>
                <a:highlight>
                  <a:srgbClr val="FFFFFF"/>
                </a:highlight>
                <a:hlinkClick r:id="rId5"/>
              </a:rPr>
              <a:t>https://wiki.ucar.edu/display/camchem/Home</a:t>
            </a:r>
            <a:r>
              <a:rPr lang="en" sz="2667">
                <a:solidFill>
                  <a:srgbClr val="000000"/>
                </a:solidFill>
                <a:highlight>
                  <a:srgbClr val="FFFFFF"/>
                </a:highlight>
              </a:rPr>
              <a:t> </a:t>
            </a:r>
            <a:endParaRPr sz="2667">
              <a:solidFill>
                <a:srgbClr val="000000"/>
              </a:solidFill>
              <a:highlight>
                <a:srgbClr val="FFFFFF"/>
              </a:highlight>
            </a:endParaRPr>
          </a:p>
          <a:p>
            <a:pPr indent="-609585">
              <a:lnSpc>
                <a:spcPct val="115000"/>
              </a:lnSpc>
              <a:spcBef>
                <a:spcPts val="0"/>
              </a:spcBef>
              <a:buNone/>
            </a:pPr>
            <a:endParaRPr sz="2667">
              <a:solidFill>
                <a:srgbClr val="000000"/>
              </a:solidFill>
              <a:highlight>
                <a:srgbClr val="FFFFFF"/>
              </a:highlight>
            </a:endParaRPr>
          </a:p>
          <a:p>
            <a:pPr indent="-609585">
              <a:lnSpc>
                <a:spcPct val="115000"/>
              </a:lnSpc>
              <a:spcBef>
                <a:spcPts val="0"/>
              </a:spcBef>
              <a:buNone/>
            </a:pPr>
            <a:r>
              <a:rPr lang="en" sz="2667">
                <a:solidFill>
                  <a:srgbClr val="000000"/>
                </a:solidFill>
                <a:highlight>
                  <a:srgbClr val="FFFFFF"/>
                </a:highlight>
              </a:rPr>
              <a:t>CESM2 website: </a:t>
            </a:r>
            <a:r>
              <a:rPr lang="en" sz="2667" u="sng">
                <a:solidFill>
                  <a:schemeClr val="hlink"/>
                </a:solidFill>
                <a:highlight>
                  <a:srgbClr val="FFFFFF"/>
                </a:highlight>
                <a:hlinkClick r:id="rId6"/>
              </a:rPr>
              <a:t>https://www.cesm.ucar.edu/models/cesm2/</a:t>
            </a:r>
            <a:r>
              <a:rPr lang="en" sz="2667">
                <a:solidFill>
                  <a:srgbClr val="000000"/>
                </a:solidFill>
                <a:highlight>
                  <a:srgbClr val="FFFFFF"/>
                </a:highlight>
              </a:rPr>
              <a:t> </a:t>
            </a:r>
            <a:endParaRPr sz="2667">
              <a:solidFill>
                <a:srgbClr val="000000"/>
              </a:solidFill>
              <a:highlight>
                <a:srgbClr val="FFFFFF"/>
              </a:highlight>
            </a:endParaRPr>
          </a:p>
          <a:p>
            <a:pPr indent="-609585">
              <a:lnSpc>
                <a:spcPct val="115000"/>
              </a:lnSpc>
              <a:spcBef>
                <a:spcPts val="0"/>
              </a:spcBef>
              <a:buNone/>
            </a:pPr>
            <a:r>
              <a:rPr lang="en" sz="2667">
                <a:solidFill>
                  <a:srgbClr val="000000"/>
                </a:solidFill>
                <a:highlight>
                  <a:srgbClr val="FFFFFF"/>
                </a:highlight>
              </a:rPr>
              <a:t>CESM Tutorial: </a:t>
            </a:r>
            <a:r>
              <a:rPr lang="en" sz="2667" u="sng">
                <a:solidFill>
                  <a:schemeClr val="hlink"/>
                </a:solidFill>
                <a:highlight>
                  <a:srgbClr val="FFFFFF"/>
                </a:highlight>
                <a:hlinkClick r:id="rId7"/>
              </a:rPr>
              <a:t>http://www.cesm.ucar.edu/events/tutorials/2019/</a:t>
            </a:r>
            <a:r>
              <a:rPr lang="en" sz="2667">
                <a:solidFill>
                  <a:srgbClr val="000000"/>
                </a:solidFill>
                <a:highlight>
                  <a:srgbClr val="FFFFFF"/>
                </a:highlight>
              </a:rPr>
              <a:t> </a:t>
            </a:r>
            <a:endParaRPr sz="2667">
              <a:solidFill>
                <a:srgbClr val="000000"/>
              </a:solidFill>
              <a:highlight>
                <a:srgbClr val="FFFFFF"/>
              </a:highlight>
            </a:endParaRPr>
          </a:p>
          <a:p>
            <a:pPr indent="-609585">
              <a:lnSpc>
                <a:spcPct val="115000"/>
              </a:lnSpc>
              <a:spcBef>
                <a:spcPts val="0"/>
              </a:spcBef>
              <a:buNone/>
            </a:pPr>
            <a:r>
              <a:rPr lang="en" sz="2667">
                <a:solidFill>
                  <a:srgbClr val="000000"/>
                </a:solidFill>
                <a:highlight>
                  <a:srgbClr val="FFFFFF"/>
                </a:highlight>
              </a:rPr>
              <a:t>CESM Forum: </a:t>
            </a:r>
            <a:r>
              <a:rPr lang="en" sz="2667" u="sng">
                <a:solidFill>
                  <a:schemeClr val="hlink"/>
                </a:solidFill>
                <a:highlight>
                  <a:srgbClr val="FFFFFF"/>
                </a:highlight>
                <a:hlinkClick r:id="rId8"/>
              </a:rPr>
              <a:t>https://bb.cgd.ucar.edu/cesm/forums/cam-chem.154/</a:t>
            </a:r>
            <a:r>
              <a:rPr lang="en" sz="2667">
                <a:solidFill>
                  <a:srgbClr val="000000"/>
                </a:solidFill>
                <a:highlight>
                  <a:srgbClr val="FFFFFF"/>
                </a:highlight>
              </a:rPr>
              <a:t> </a:t>
            </a:r>
            <a:endParaRPr sz="2667">
              <a:solidFill>
                <a:srgbClr val="000000"/>
              </a:solidFill>
              <a:highlight>
                <a:srgbClr val="FFFFFF"/>
              </a:highlight>
            </a:endParaRPr>
          </a:p>
          <a:p>
            <a:pPr indent="-609585">
              <a:lnSpc>
                <a:spcPct val="115000"/>
              </a:lnSpc>
              <a:spcBef>
                <a:spcPts val="0"/>
              </a:spcBef>
              <a:buNone/>
            </a:pPr>
            <a:r>
              <a:rPr lang="en" sz="2667">
                <a:solidFill>
                  <a:srgbClr val="000000"/>
                </a:solidFill>
                <a:highlight>
                  <a:srgbClr val="FFFFFF"/>
                </a:highlight>
              </a:rPr>
              <a:t>CESM for Containers and Cloud platforms: </a:t>
            </a:r>
            <a:r>
              <a:rPr lang="en" sz="2667" u="sng">
                <a:solidFill>
                  <a:schemeClr val="hlink"/>
                </a:solidFill>
                <a:highlight>
                  <a:srgbClr val="FFFFFF"/>
                </a:highlight>
                <a:hlinkClick r:id="rId9"/>
              </a:rPr>
              <a:t>https://bb.cgd.ucar.edu/cesm/forums/containers-cloud-platforms.162/</a:t>
            </a:r>
            <a:r>
              <a:rPr lang="en" sz="2667">
                <a:solidFill>
                  <a:srgbClr val="000000"/>
                </a:solidFill>
                <a:highlight>
                  <a:srgbClr val="FFFFFF"/>
                </a:highlight>
              </a:rPr>
              <a:t> </a:t>
            </a:r>
            <a:endParaRPr sz="2667">
              <a:solidFill>
                <a:srgbClr val="000000"/>
              </a:solidFill>
              <a:highlight>
                <a:srgbClr val="FFFFFF"/>
              </a:highlight>
            </a:endParaRPr>
          </a:p>
          <a:p>
            <a:pPr indent="-609585">
              <a:lnSpc>
                <a:spcPct val="115000"/>
              </a:lnSpc>
              <a:spcBef>
                <a:spcPts val="0"/>
              </a:spcBef>
              <a:buNone/>
            </a:pPr>
            <a:endParaRPr sz="2667">
              <a:solidFill>
                <a:srgbClr val="000000"/>
              </a:solidFill>
              <a:highlight>
                <a:srgbClr val="FFFFFF"/>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876F4DA3-B38C-4C4A-AF7E-107CE39E369B}"/>
              </a:ext>
            </a:extLst>
          </p:cNvPr>
          <p:cNvSpPr txBox="1"/>
          <p:nvPr/>
        </p:nvSpPr>
        <p:spPr>
          <a:xfrm>
            <a:off x="457201" y="914400"/>
            <a:ext cx="3937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Spin Up Initial State From The Initial Default </a:t>
            </a:r>
          </a:p>
        </p:txBody>
      </p:sp>
      <p:sp>
        <p:nvSpPr>
          <p:cNvPr id="4" name="TextBox 3">
            <a:extLst>
              <a:ext uri="{FF2B5EF4-FFF2-40B4-BE49-F238E27FC236}">
                <a16:creationId xmlns:a16="http://schemas.microsoft.com/office/drawing/2014/main" id="{1808E2F3-5EC7-1148-ACF3-BDDAEE8D90E8}"/>
              </a:ext>
            </a:extLst>
          </p:cNvPr>
          <p:cNvSpPr txBox="1"/>
          <p:nvPr/>
        </p:nvSpPr>
        <p:spPr>
          <a:xfrm>
            <a:off x="457200" y="2705100"/>
            <a:ext cx="9267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 Emissions Data For The New Grid.</a:t>
            </a:r>
          </a:p>
        </p:txBody>
      </p:sp>
      <p:sp>
        <p:nvSpPr>
          <p:cNvPr id="5" name="TextBox 4">
            <a:extLst>
              <a:ext uri="{FF2B5EF4-FFF2-40B4-BE49-F238E27FC236}">
                <a16:creationId xmlns:a16="http://schemas.microsoft.com/office/drawing/2014/main" id="{655C2079-ABB7-7046-9FA9-3EB9A281C9BA}"/>
              </a:ext>
            </a:extLst>
          </p:cNvPr>
          <p:cNvSpPr txBox="1"/>
          <p:nvPr/>
        </p:nvSpPr>
        <p:spPr>
          <a:xfrm>
            <a:off x="1310719" y="1364830"/>
            <a:ext cx="756052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If the user is not interested in spinning up the initial model state, then they should try to use the highest resolution uniform resolution source file as is available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&lt;MUSICA&gt;/IPT/Initial_conditions/ directory has a script for interpolating spun up model states onto the new grid</a:t>
            </a:r>
          </a:p>
        </p:txBody>
      </p:sp>
      <p:sp>
        <p:nvSpPr>
          <p:cNvPr id="6" name="TextBox 5">
            <a:extLst>
              <a:ext uri="{FF2B5EF4-FFF2-40B4-BE49-F238E27FC236}">
                <a16:creationId xmlns:a16="http://schemas.microsoft.com/office/drawing/2014/main" id="{A31BAC56-8E28-ED42-A7B9-924ABF8DD295}"/>
              </a:ext>
            </a:extLst>
          </p:cNvPr>
          <p:cNvSpPr txBox="1"/>
          <p:nvPr/>
        </p:nvSpPr>
        <p:spPr>
          <a:xfrm>
            <a:off x="1310719" y="3292277"/>
            <a:ext cx="7792535" cy="24622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You can run the model without regridding the emissions  for preliminary tests. In this case the model will interpolate values from the default grid.  (NON-CONSERVATIVE)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Prior to running the model for meaningful results, the emissions should be conservatively regridded using the grid files for the new refined mesh:</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                                  /path/to/my/repo/ne0np4.SAMGRID01.ne30x4/grids/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the MUSICA wiki for details:</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77DA1"/>
                </a:solidFill>
                <a:effectLst/>
                <a:uLnTx/>
                <a:uFillTx/>
                <a:latin typeface="Arial"/>
                <a:cs typeface="Arial"/>
                <a:sym typeface="Arial"/>
              </a:rPr>
              <a:t>                                  https://wiki.ucar.edu/display/MUSICA/Regridding_emissions</a:t>
            </a:r>
          </a:p>
        </p:txBody>
      </p:sp>
    </p:spTree>
    <p:extLst>
      <p:ext uri="{BB962C8B-B14F-4D97-AF65-F5344CB8AC3E}">
        <p14:creationId xmlns:p14="http://schemas.microsoft.com/office/powerpoint/2010/main" val="164212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7912"/>
          </a:xfrm>
        </p:spPr>
        <p:txBody>
          <a:bodyPr/>
          <a:lstStyle/>
          <a:p>
            <a:pPr algn="l"/>
            <a:r>
              <a:rPr lang="en-US" dirty="0"/>
              <a:t>Overview: Adding a New Grid</a:t>
            </a:r>
          </a:p>
        </p:txBody>
      </p:sp>
      <p:sp>
        <p:nvSpPr>
          <p:cNvPr id="3" name="TextBox 2">
            <a:extLst>
              <a:ext uri="{FF2B5EF4-FFF2-40B4-BE49-F238E27FC236}">
                <a16:creationId xmlns:a16="http://schemas.microsoft.com/office/drawing/2014/main" id="{10AA6BA8-104D-AA44-B5A3-35261F56DF59}"/>
              </a:ext>
            </a:extLst>
          </p:cNvPr>
          <p:cNvSpPr txBox="1"/>
          <p:nvPr/>
        </p:nvSpPr>
        <p:spPr>
          <a:xfrm>
            <a:off x="2007476" y="1249152"/>
            <a:ext cx="817704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Adding a New Grid To CESM:</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There are 5 steps to create a new grid for use in CESM model runs.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Download source code and build executables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Creating a new grid</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Create a repository of grid data;  mapping, domain, initial value datasets, etc…</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Install new grid CESM</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Establish defaults for stable model runs.</a:t>
            </a:r>
          </a:p>
        </p:txBody>
      </p:sp>
      <p:sp>
        <p:nvSpPr>
          <p:cNvPr id="4" name="TextBox 3">
            <a:extLst>
              <a:ext uri="{FF2B5EF4-FFF2-40B4-BE49-F238E27FC236}">
                <a16:creationId xmlns:a16="http://schemas.microsoft.com/office/drawing/2014/main" id="{C0704404-0252-D249-92BA-341D46380928}"/>
              </a:ext>
            </a:extLst>
          </p:cNvPr>
          <p:cNvSpPr txBox="1"/>
          <p:nvPr/>
        </p:nvSpPr>
        <p:spPr>
          <a:xfrm>
            <a:off x="1336666" y="2790142"/>
            <a:ext cx="95186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These are the steps that one goes through to get the model running.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For scientifically meaningful runs, nudged runs, or for those using CAM-Chem there is a little more work involved.</a:t>
            </a:r>
          </a:p>
        </p:txBody>
      </p:sp>
      <p:sp>
        <p:nvSpPr>
          <p:cNvPr id="5" name="TextBox 4">
            <a:extLst>
              <a:ext uri="{FF2B5EF4-FFF2-40B4-BE49-F238E27FC236}">
                <a16:creationId xmlns:a16="http://schemas.microsoft.com/office/drawing/2014/main" id="{76CCEAF2-2CF4-5245-A928-9329D8F90B2F}"/>
              </a:ext>
            </a:extLst>
          </p:cNvPr>
          <p:cNvSpPr txBox="1"/>
          <p:nvPr/>
        </p:nvSpPr>
        <p:spPr>
          <a:xfrm>
            <a:off x="2007476" y="3671639"/>
            <a:ext cx="680544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Additional Steps:</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surface state must be spun up from the initial default (from step 3 above).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Conservative emissions data must be processed for the new grid.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Nudging data must be process for the new grid</a:t>
            </a:r>
          </a:p>
        </p:txBody>
      </p:sp>
      <p:sp>
        <p:nvSpPr>
          <p:cNvPr id="6" name="TextBox 5">
            <a:extLst>
              <a:ext uri="{FF2B5EF4-FFF2-40B4-BE49-F238E27FC236}">
                <a16:creationId xmlns:a16="http://schemas.microsoft.com/office/drawing/2014/main" id="{30E33ACA-BC60-7F4A-83F0-DF9316AE8C6C}"/>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37539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D5A90C51-1CF7-144F-A3DC-5C5238083D86}"/>
              </a:ext>
            </a:extLst>
          </p:cNvPr>
          <p:cNvSpPr txBox="1"/>
          <p:nvPr/>
        </p:nvSpPr>
        <p:spPr>
          <a:xfrm>
            <a:off x="1567365" y="1543693"/>
            <a:ext cx="8414835" cy="28931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Files for creating nudging data can be found in the directory: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	</a:t>
            </a:r>
            <a:r>
              <a:rPr kumimoji="0" lang="en-US" sz="1400" b="0" i="0" u="none" strike="noStrike" kern="0" cap="none" spc="0" normalizeH="0" baseline="0" noProof="0" dirty="0">
                <a:ln>
                  <a:noFill/>
                </a:ln>
                <a:solidFill>
                  <a:srgbClr val="C00000"/>
                </a:solidFill>
                <a:effectLst/>
                <a:uLnTx/>
                <a:uFillTx/>
                <a:latin typeface="Arial"/>
                <a:cs typeface="Arial"/>
                <a:sym typeface="Arial"/>
              </a:rPr>
              <a:t>AMWG_DEMO_FEB22/src/IPT/Meterological_Reanalysis_Data/Spectral_element_dycore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B05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Each directory has scripts used to process data for a different resolution. The </a:t>
            </a:r>
            <a:r>
              <a:rPr kumimoji="0" lang="en-US" sz="1400" b="0" i="0" u="none" strike="noStrike" kern="0" cap="none" spc="0" normalizeH="0" baseline="0" noProof="0" dirty="0">
                <a:ln>
                  <a:noFill/>
                </a:ln>
                <a:solidFill>
                  <a:srgbClr val="C00000"/>
                </a:solidFill>
                <a:effectLst/>
                <a:uLnTx/>
                <a:uFillTx/>
                <a:latin typeface="Arial"/>
                <a:cs typeface="Arial"/>
                <a:sym typeface="Arial"/>
              </a:rPr>
              <a:t>Gen_Data_NEWGRID </a:t>
            </a:r>
            <a:r>
              <a:rPr kumimoji="0" lang="en-US" sz="1400" b="0" i="0" u="none" strike="noStrike" kern="0" cap="none" spc="0" normalizeH="0" baseline="0" noProof="0" dirty="0">
                <a:ln>
                  <a:noFill/>
                </a:ln>
                <a:solidFill>
                  <a:srgbClr val="000000"/>
                </a:solidFill>
                <a:effectLst/>
                <a:uLnTx/>
                <a:uFillTx/>
                <a:latin typeface="Arial"/>
                <a:cs typeface="Arial"/>
                <a:sym typeface="Arial"/>
              </a:rPr>
              <a:t>directory is a template that can be used to process data for a new VR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If you use MERRA2, then the files from one of these directories can be modified to use your new grid. If you use a different reanalysis product, then you can use the README as a guide to make changes for that product.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It is a bit clunky to have the resolutions in separate processing directories, but in the past there have been problems because of the way grid information has to be added in two separate files.  </a:t>
            </a:r>
          </a:p>
        </p:txBody>
      </p:sp>
      <p:sp>
        <p:nvSpPr>
          <p:cNvPr id="4" name="TextBox 3">
            <a:extLst>
              <a:ext uri="{FF2B5EF4-FFF2-40B4-BE49-F238E27FC236}">
                <a16:creationId xmlns:a16="http://schemas.microsoft.com/office/drawing/2014/main" id="{093FA026-0705-9C4A-B5D5-44015B82DE6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Tree>
    <p:extLst>
      <p:ext uri="{BB962C8B-B14F-4D97-AF65-F5344CB8AC3E}">
        <p14:creationId xmlns:p14="http://schemas.microsoft.com/office/powerpoint/2010/main" val="38639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
        <p:nvSpPr>
          <p:cNvPr id="4" name="TextBox 3">
            <a:extLst>
              <a:ext uri="{FF2B5EF4-FFF2-40B4-BE49-F238E27FC236}">
                <a16:creationId xmlns:a16="http://schemas.microsoft.com/office/drawing/2014/main" id="{447BCC63-F884-FE49-B714-22CE9DE069A7}"/>
              </a:ext>
            </a:extLst>
          </p:cNvPr>
          <p:cNvSpPr txBox="1"/>
          <p:nvPr/>
        </p:nvSpPr>
        <p:spPr>
          <a:xfrm>
            <a:off x="3285892" y="745123"/>
            <a:ext cx="8296508" cy="95410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cp –r Gen_Data_NEWGRID  Gen_Data_ne0np4.SAMGRID01.ne30x4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dirty="0">
                <a:ln>
                  <a:noFill/>
                </a:ln>
                <a:solidFill>
                  <a:prstClr val="black"/>
                </a:solidFill>
                <a:effectLst/>
                <a:uLnTx/>
                <a:uFillTx/>
                <a:latin typeface="Arial"/>
                <a:cs typeface="Arial"/>
                <a:sym typeface="Arial"/>
              </a:rPr>
              <a:t>Cheyenne% cd Gen_Data_ne0np4.SAMGRID01.ne30x4</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mv Gen_MERRA2_NEWGRID.csh Gen_MERRA2_ne0np4.SAMGRID01.ne30x4.csh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vi Gen_MERRA2_ne0np4.SAMGRID01.ne30x4.csh</a:t>
            </a:r>
          </a:p>
        </p:txBody>
      </p:sp>
      <p:sp>
        <p:nvSpPr>
          <p:cNvPr id="5" name="TextBox 4">
            <a:extLst>
              <a:ext uri="{FF2B5EF4-FFF2-40B4-BE49-F238E27FC236}">
                <a16:creationId xmlns:a16="http://schemas.microsoft.com/office/drawing/2014/main" id="{F5C1757E-186E-9C47-B2EB-9338FC705081}"/>
              </a:ext>
            </a:extLst>
          </p:cNvPr>
          <p:cNvSpPr txBox="1"/>
          <p:nvPr/>
        </p:nvSpPr>
        <p:spPr>
          <a:xfrm>
            <a:off x="635000" y="3242939"/>
            <a:ext cx="3568700" cy="255454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#!/bin/csh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-J </a:t>
            </a:r>
            <a:r>
              <a:rPr kumimoji="0" lang="en-US" sz="1000" b="0" i="0" u="none" strike="noStrike" kern="0" cap="none" spc="0" normalizeH="0" baseline="0" noProof="0" dirty="0">
                <a:ln>
                  <a:noFill/>
                </a:ln>
                <a:solidFill>
                  <a:srgbClr val="FF0000"/>
                </a:solidFill>
                <a:effectLst/>
                <a:uLnTx/>
                <a:uFillTx/>
                <a:latin typeface="Arial"/>
                <a:cs typeface="Arial"/>
                <a:sym typeface="Arial"/>
              </a:rPr>
              <a:t>Gen_MERRA2_SAMGRID01.csh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-n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--ntasks-per-node=1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-t 24:00:00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-A </a:t>
            </a:r>
            <a:r>
              <a:rPr kumimoji="0" lang="en-US" sz="1000" b="0" i="0" u="none" strike="noStrike" kern="0" cap="none" spc="0" normalizeH="0" baseline="0" noProof="0" dirty="0">
                <a:ln>
                  <a:noFill/>
                </a:ln>
                <a:solidFill>
                  <a:srgbClr val="FF0000"/>
                </a:solidFill>
                <a:effectLst/>
                <a:uLnTx/>
                <a:uFillTx/>
                <a:latin typeface="Arial"/>
                <a:cs typeface="Arial"/>
                <a:sym typeface="Arial"/>
              </a:rPr>
              <a:t>PXXXXXXX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-p dav</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-e </a:t>
            </a:r>
            <a:r>
              <a:rPr kumimoji="0" lang="en-US" sz="1000" b="0" i="0" u="none" strike="noStrike" kern="0" cap="none" spc="0" normalizeH="0" baseline="0" noProof="0" dirty="0">
                <a:ln>
                  <a:noFill/>
                </a:ln>
                <a:solidFill>
                  <a:srgbClr val="FF0000"/>
                </a:solidFill>
                <a:effectLst/>
                <a:uLnTx/>
                <a:uFillTx/>
                <a:latin typeface="Arial"/>
                <a:cs typeface="Arial"/>
                <a:sym typeface="Arial"/>
              </a:rPr>
              <a:t>Log.Gen_MERRA2_SAMGRID01.err.%J</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-o </a:t>
            </a:r>
            <a:r>
              <a:rPr kumimoji="0" lang="en-US" sz="1000" b="0" i="0" u="none" strike="noStrike" kern="0" cap="none" spc="0" normalizeH="0" baseline="0" noProof="0" dirty="0">
                <a:ln>
                  <a:noFill/>
                </a:ln>
                <a:solidFill>
                  <a:srgbClr val="FF0000"/>
                </a:solidFill>
                <a:effectLst/>
                <a:uLnTx/>
                <a:uFillTx/>
                <a:latin typeface="Arial"/>
                <a:cs typeface="Arial"/>
                <a:sym typeface="Arial"/>
              </a:rPr>
              <a:t>Log.Gen_MERRA2_SAMGRID01.out.%J</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#SBATCH --mail-type=ALL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SBATCH --mail-user=</a:t>
            </a:r>
            <a:r>
              <a:rPr kumimoji="0" lang="en-US" sz="1000" b="0" i="0" u="none" strike="noStrike" kern="0" cap="none" spc="0" normalizeH="0" baseline="0" noProof="0" dirty="0">
                <a:ln>
                  <a:noFill/>
                </a:ln>
                <a:solidFill>
                  <a:srgbClr val="FF0000"/>
                </a:solidFill>
                <a:effectLst/>
                <a:uLnTx/>
                <a:uFillTx/>
                <a:latin typeface="Arial"/>
                <a:cs typeface="Arial"/>
                <a:sym typeface="Arial"/>
              </a:rPr>
              <a:t>me@ucar.edu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Script to Generate YOTC Nudging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#source /glade/u/apps/opt/slurm_init/init.c</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3D7793F8-A560-1348-8402-D738B479B735}"/>
              </a:ext>
            </a:extLst>
          </p:cNvPr>
          <p:cNvSpPr txBox="1"/>
          <p:nvPr/>
        </p:nvSpPr>
        <p:spPr>
          <a:xfrm>
            <a:off x="4483100" y="2223392"/>
            <a:ext cx="6883400" cy="3939540"/>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CONFIGRATION SECTION: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br>
              <a:rPr kumimoji="0" lang="en-US" sz="1000" b="0" i="0" u="none" strike="noStrike" kern="0" cap="none" spc="0" normalizeH="0" baseline="0" noProof="0" dirty="0">
                <a:ln>
                  <a:noFill/>
                </a:ln>
                <a:solidFill>
                  <a:srgbClr val="000000"/>
                </a:solidFill>
                <a:effectLst/>
                <a:uLnTx/>
                <a:uFillTx/>
                <a:latin typeface="Arial"/>
                <a:cs typeface="Arial"/>
                <a:sym typeface="Arial"/>
              </a:rPr>
            </a:b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Set a REFERENCE (Starting) Date and the numbe rof days to process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RUNNUM   = 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REF_DATE = '</a:t>
            </a:r>
            <a:r>
              <a:rPr kumimoji="0" lang="en-US" sz="1000" b="0" i="0" u="none" strike="noStrike" kern="0" cap="none" spc="0" normalizeH="0" baseline="0" noProof="0" dirty="0">
                <a:ln>
                  <a:noFill/>
                </a:ln>
                <a:solidFill>
                  <a:srgbClr val="FF0000"/>
                </a:solidFill>
                <a:effectLst/>
                <a:uLnTx/>
                <a:uFillTx/>
                <a:latin typeface="Arial"/>
                <a:cs typeface="Arial"/>
                <a:sym typeface="Arial"/>
              </a:rPr>
              <a:t>20121201</a:t>
            </a: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NUM_DAYS = </a:t>
            </a:r>
            <a:r>
              <a:rPr kumimoji="0" lang="en-US" sz="1000" b="0" i="0" u="none" strike="noStrike" kern="0" cap="none" spc="0" normalizeH="0" baseline="0" noProof="0" dirty="0">
                <a:ln>
                  <a:noFill/>
                </a:ln>
                <a:solidFill>
                  <a:srgbClr val="FF0000"/>
                </a:solidFill>
                <a:effectLst/>
                <a:uLnTx/>
                <a:uFillTx/>
                <a:latin typeface="Arial"/>
                <a:cs typeface="Arial"/>
                <a:sym typeface="Arial"/>
              </a:rPr>
              <a:t>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Set INPUT/OUTPUT/TMP directories,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NAMELIST = './Config/Config_makeIC-'$RUNNUM'.nl'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MYLOGDIR  = './LOG/LOG_00</a:t>
            </a:r>
            <a:r>
              <a:rPr kumimoji="0" lang="en-US" sz="1000" b="0" i="0" u="none" strike="noStrike" kern="0" cap="none" spc="0" normalizeH="0" baseline="0" noProof="0" dirty="0">
                <a:ln>
                  <a:noFill/>
                </a:ln>
                <a:solidFill>
                  <a:srgbClr val="C00000"/>
                </a:solidFill>
                <a:effectLst/>
                <a:uLnTx/>
                <a:uFillTx/>
                <a:latin typeface="Arial"/>
                <a:cs typeface="Arial"/>
                <a:sym typeface="Arial"/>
              </a:rPr>
              <a:t>1</a:t>
            </a:r>
            <a:r>
              <a:rPr kumimoji="0" lang="en-US" sz="1000" b="0" i="0" u="none" strike="noStrike" kern="0" cap="none" spc="0" normalizeH="0" baseline="0" noProof="0" dirty="0">
                <a:ln>
                  <a:noFill/>
                </a:ln>
                <a:solidFill>
                  <a:srgbClr val="000000"/>
                </a:solidFill>
                <a:effectLst/>
                <a:uLnTx/>
                <a:uFillTx/>
                <a:latin typeface="Arial"/>
                <a:cs typeface="Arial"/>
                <a:sym typeface="Arial"/>
              </a:rPr>
              <a:t>.'$RUNNUM'/'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MYTMPDIR  = './TMP/TMP_00</a:t>
            </a:r>
            <a:r>
              <a:rPr kumimoji="0" lang="en-US" sz="1000" b="0" i="0" u="none" strike="noStrike" kern="0" cap="none" spc="0" normalizeH="0" baseline="0" noProof="0" dirty="0">
                <a:ln>
                  <a:noFill/>
                </a:ln>
                <a:solidFill>
                  <a:srgbClr val="C00000"/>
                </a:solidFill>
                <a:effectLst/>
                <a:uLnTx/>
                <a:uFillTx/>
                <a:latin typeface="Arial"/>
                <a:cs typeface="Arial"/>
                <a:sym typeface="Arial"/>
              </a:rPr>
              <a:t>1</a:t>
            </a:r>
            <a:r>
              <a:rPr kumimoji="0" lang="en-US" sz="1000" b="0" i="0" u="none" strike="noStrike" kern="0" cap="none" spc="0" normalizeH="0" baseline="0" noProof="0" dirty="0">
                <a:ln>
                  <a:noFill/>
                </a:ln>
                <a:solidFill>
                  <a:srgbClr val="000000"/>
                </a:solidFill>
                <a:effectLst/>
                <a:uLnTx/>
                <a:uFillTx/>
                <a:latin typeface="Arial"/>
                <a:cs typeface="Arial"/>
                <a:sym typeface="Arial"/>
              </a:rPr>
              <a:t>.'$RUNNUM'/'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MYOUTDIR  = </a:t>
            </a:r>
            <a:r>
              <a:rPr kumimoji="0" lang="en-US" sz="1000" b="0" i="0" u="none" strike="noStrike" kern="0" cap="none" spc="0" normalizeH="0" baseline="0" noProof="0" dirty="0">
                <a:ln>
                  <a:noFill/>
                </a:ln>
                <a:solidFill>
                  <a:srgbClr val="FF0000"/>
                </a:solidFill>
                <a:effectLst/>
                <a:uLnTx/>
                <a:uFillTx/>
                <a:latin typeface="Arial"/>
                <a:cs typeface="Arial"/>
                <a:sym typeface="Arial"/>
              </a:rPr>
              <a:t>‘$(AMWG_DEMO_FEB22)/AMWG_REPO/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0000"/>
                </a:solidFill>
                <a:effectLst/>
                <a:uLnTx/>
                <a:uFillTx/>
                <a:latin typeface="Arial"/>
                <a:cs typeface="Arial"/>
                <a:sym typeface="Arial"/>
              </a:rPr>
              <a:t>                                ne0np4.SAMGRID01.ne30x4/nudging/MERRA2/MERRA2_ne0np4.SAMGRID01.ne30x4_L32/'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INPUTDIR  = '/glade/collections/rda/data/ds313.3/orig_res/’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Set ESMF options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ESMF_interp = 'conserve'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ESMF_pole   = 'none'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ESMF_clean  = 'False'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TMP_clean   = 'True'</a:t>
            </a:r>
          </a:p>
        </p:txBody>
      </p:sp>
      <p:sp>
        <p:nvSpPr>
          <p:cNvPr id="7" name="TextBox 6">
            <a:extLst>
              <a:ext uri="{FF2B5EF4-FFF2-40B4-BE49-F238E27FC236}">
                <a16:creationId xmlns:a16="http://schemas.microsoft.com/office/drawing/2014/main" id="{9BB32BFD-98FD-7D4F-8CF2-75FDF1182BAE}"/>
              </a:ext>
            </a:extLst>
          </p:cNvPr>
          <p:cNvSpPr txBox="1"/>
          <p:nvPr/>
        </p:nvSpPr>
        <p:spPr>
          <a:xfrm>
            <a:off x="635000" y="2924407"/>
            <a:ext cx="3568700" cy="30777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Modify batch arguments to meaningful values</a:t>
            </a:r>
          </a:p>
        </p:txBody>
      </p:sp>
      <p:sp>
        <p:nvSpPr>
          <p:cNvPr id="8" name="TextBox 7">
            <a:extLst>
              <a:ext uri="{FF2B5EF4-FFF2-40B4-BE49-F238E27FC236}">
                <a16:creationId xmlns:a16="http://schemas.microsoft.com/office/drawing/2014/main" id="{C72F6488-C58B-6A4D-B87B-31EA4DBE4A25}"/>
              </a:ext>
            </a:extLst>
          </p:cNvPr>
          <p:cNvSpPr txBox="1"/>
          <p:nvPr/>
        </p:nvSpPr>
        <p:spPr>
          <a:xfrm>
            <a:off x="4484246" y="1908408"/>
            <a:ext cx="3491354" cy="30777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BBD52F">
                    <a:lumMod val="50000"/>
                  </a:srgbClr>
                </a:solidFill>
                <a:effectLst/>
                <a:uLnTx/>
                <a:uFillTx/>
                <a:latin typeface="Calibri" panose="020F0502020204030204" pitchFamily="34" charset="0"/>
                <a:cs typeface="Calibri" panose="020F0502020204030204" pitchFamily="34" charset="0"/>
                <a:sym typeface="Arial"/>
              </a:rPr>
              <a:t>Modify dates to process and destination path</a:t>
            </a:r>
          </a:p>
        </p:txBody>
      </p:sp>
    </p:spTree>
    <p:extLst>
      <p:ext uri="{BB962C8B-B14F-4D97-AF65-F5344CB8AC3E}">
        <p14:creationId xmlns:p14="http://schemas.microsoft.com/office/powerpoint/2010/main" val="31065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
        <p:nvSpPr>
          <p:cNvPr id="7" name="TextBox 6">
            <a:extLst>
              <a:ext uri="{FF2B5EF4-FFF2-40B4-BE49-F238E27FC236}">
                <a16:creationId xmlns:a16="http://schemas.microsoft.com/office/drawing/2014/main" id="{4F5E2A8D-856D-9241-8520-1BAAAA43389F}"/>
              </a:ext>
            </a:extLst>
          </p:cNvPr>
          <p:cNvSpPr txBox="1"/>
          <p:nvPr/>
        </p:nvSpPr>
        <p:spPr>
          <a:xfrm>
            <a:off x="1393888" y="2813876"/>
            <a:ext cx="9404224" cy="3323987"/>
          </a:xfrm>
          <a:prstGeom prst="rect">
            <a:avLst/>
          </a:prstGeom>
          <a:noFill/>
          <a:ln>
            <a:solidFill>
              <a:srgbClr val="4472C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Set Processing 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CASE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'MERRA2_ne0np4.SAMGRID01.ne30x4_L32</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DYCORE                    = 'se'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PRECISION                = 'float'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VORT_DIV_TO_UV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SST_MASK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ICE_MASK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OUTPUT_PHIS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REGRID_ALL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ADJUST_STATE_FROM_TOPO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MASS_FIX                  = 'True'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b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Set files containig OUTPUT Grid structure and topography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fname_grid_info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’$(AMWG_DEMO_FEB22)/AMWG_REPO/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                                                 ne0np4.SAMGRID01.ne30x4/inic/cami-mam4_0000-01-01_ne0np4.SAMGRID01.ne30x4_L32_c210207.nc’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fname_phis_output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‘$(AMWG_DEMO_FEB22)/AMWG_REPO/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                                                 ne0np4.SAMGRID01.ne30x4/topo/topo_ne0np4.SAMGRID01.ne30x4_nc3000_Co060_Fi001_MulG_PF_RR_Nsw042_210207.nc'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set ftype_phis_output    = 'SE_TOPOGRAPHY'</a:t>
            </a:r>
          </a:p>
        </p:txBody>
      </p:sp>
      <p:sp>
        <p:nvSpPr>
          <p:cNvPr id="8" name="TextBox 7">
            <a:extLst>
              <a:ext uri="{FF2B5EF4-FFF2-40B4-BE49-F238E27FC236}">
                <a16:creationId xmlns:a16="http://schemas.microsoft.com/office/drawing/2014/main" id="{754ABE3D-51CD-C042-8E7A-5DA978A7AB5E}"/>
              </a:ext>
            </a:extLst>
          </p:cNvPr>
          <p:cNvSpPr txBox="1"/>
          <p:nvPr/>
        </p:nvSpPr>
        <p:spPr>
          <a:xfrm>
            <a:off x="1393888" y="1890546"/>
            <a:ext cx="6574161" cy="923330"/>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Arial"/>
                <a:sym typeface="Arial"/>
              </a:rPr>
              <a:t>Set the CASE name, which is the root filename for your nudging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Arial"/>
                <a:sym typeface="Arial"/>
              </a:rPr>
              <a:t>The grid information Vertical/Horizonal is read from your inic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Arial"/>
                <a:sym typeface="Arial"/>
              </a:rPr>
              <a:t>The model topography is read from your topo file. </a:t>
            </a:r>
          </a:p>
        </p:txBody>
      </p:sp>
      <p:sp>
        <p:nvSpPr>
          <p:cNvPr id="10" name="TextBox 9">
            <a:extLst>
              <a:ext uri="{FF2B5EF4-FFF2-40B4-BE49-F238E27FC236}">
                <a16:creationId xmlns:a16="http://schemas.microsoft.com/office/drawing/2014/main" id="{ACD924A9-41F4-EE42-96C2-D8FD3726123C}"/>
              </a:ext>
            </a:extLst>
          </p:cNvPr>
          <p:cNvSpPr txBox="1"/>
          <p:nvPr/>
        </p:nvSpPr>
        <p:spPr>
          <a:xfrm>
            <a:off x="3285892" y="745123"/>
            <a:ext cx="8296508" cy="954107"/>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cp –r Gen_Data_NEWGRID  Gen_Data_ne0np4.SAMGRID01.ne30x4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dirty="0">
                <a:ln>
                  <a:noFill/>
                </a:ln>
                <a:solidFill>
                  <a:prstClr val="black"/>
                </a:solidFill>
                <a:effectLst/>
                <a:uLnTx/>
                <a:uFillTx/>
                <a:latin typeface="Arial"/>
                <a:cs typeface="Arial"/>
                <a:sym typeface="Arial"/>
              </a:rPr>
              <a:t>Cheyenne% cd Gen_Data_ne0np4.SAMGRID01.ne30x4</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mv Gen_MERRA2_NEWGRID.csh Gen_MERRA2_ne0np4.SAMGRID01.ne30x4.csh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Cheyenne% vi Gen_MERRA2_ne0np4.SAMGRID01.ne30x4.csh</a:t>
            </a:r>
          </a:p>
        </p:txBody>
      </p:sp>
    </p:spTree>
    <p:extLst>
      <p:ext uri="{BB962C8B-B14F-4D97-AF65-F5344CB8AC3E}">
        <p14:creationId xmlns:p14="http://schemas.microsoft.com/office/powerpoint/2010/main" val="298587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
        <p:nvSpPr>
          <p:cNvPr id="8" name="TextBox 7">
            <a:extLst>
              <a:ext uri="{FF2B5EF4-FFF2-40B4-BE49-F238E27FC236}">
                <a16:creationId xmlns:a16="http://schemas.microsoft.com/office/drawing/2014/main" id="{9827CD14-EE3C-6E4F-AB7F-FC15B231BE2C}"/>
              </a:ext>
            </a:extLst>
          </p:cNvPr>
          <p:cNvSpPr txBox="1"/>
          <p:nvPr/>
        </p:nvSpPr>
        <p:spPr>
          <a:xfrm>
            <a:off x="1169641" y="1551808"/>
            <a:ext cx="8296508" cy="307777"/>
          </a:xfrm>
          <a:prstGeom prst="rect">
            <a:avLst/>
          </a:prstGeom>
          <a:noFill/>
          <a:ln>
            <a:solidFill>
              <a:srgbClr val="4472C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vi makeIC_se_002.ncl</a:t>
            </a:r>
          </a:p>
        </p:txBody>
      </p:sp>
      <p:sp>
        <p:nvSpPr>
          <p:cNvPr id="9" name="TextBox 8">
            <a:extLst>
              <a:ext uri="{FF2B5EF4-FFF2-40B4-BE49-F238E27FC236}">
                <a16:creationId xmlns:a16="http://schemas.microsoft.com/office/drawing/2014/main" id="{E972D01C-0484-7A4C-B530-09CA1389B061}"/>
              </a:ext>
            </a:extLst>
          </p:cNvPr>
          <p:cNvSpPr txBox="1"/>
          <p:nvPr/>
        </p:nvSpPr>
        <p:spPr>
          <a:xfrm>
            <a:off x="3315401" y="741746"/>
            <a:ext cx="5477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For (ESMF) historical reasons, the grid information must also be added to one of the NCL programs</a:t>
            </a:r>
          </a:p>
        </p:txBody>
      </p:sp>
      <p:sp>
        <p:nvSpPr>
          <p:cNvPr id="10" name="TextBox 9">
            <a:extLst>
              <a:ext uri="{FF2B5EF4-FFF2-40B4-BE49-F238E27FC236}">
                <a16:creationId xmlns:a16="http://schemas.microsoft.com/office/drawing/2014/main" id="{9240F098-EBE8-D141-92F3-CD723C8CF588}"/>
              </a:ext>
            </a:extLst>
          </p:cNvPr>
          <p:cNvSpPr txBox="1"/>
          <p:nvPr/>
        </p:nvSpPr>
        <p:spPr>
          <a:xfrm>
            <a:off x="2226795" y="2384799"/>
            <a:ext cx="7738409" cy="3785652"/>
          </a:xfrm>
          <a:prstGeom prst="rect">
            <a:avLst/>
          </a:prstGeom>
          <a:noFill/>
          <a:ln>
            <a:solidFill>
              <a:srgbClr val="4472C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WORK AROUND: the 'unstructured_to_ESMF' routine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not good for non-graphic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It's okay for plotting values, but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for the mapping we want to do. For now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SCRIP file for ne30 will be sliced in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we can get some work done.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RHS updated this for SE-RR these are SCRIP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dstGridName=mytmpdir+"/DstGrid"+dstLab+".nc"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dstGridName="/glade/p/cesmdata/cseg/mapping/grids/ne120np4_pentagons_100310.nc"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dstGridName="/glade/p/cesmdata/cseg/mapping/grids/ne30np4_091226_pentagons.nc"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dstGridName="/glade/p/acom/acom-nsc/musicav0/misc/ASD2017_files/grids/scrip/conus_30_x8.g_scrip.nc”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   dstGridName=”$(AMWG_DEMO_FEB22)/AMWG_REPO/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rPr>
              <a:t>                                ne0np4.SAMGRID01.ne30x4/grids/SAMGRID01_ne30x4_np4_SCRIP.nc”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wgtGridName=mytmpdir+"/WgtGrid"+srcLab+dstLab+"_"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+field@esmf_interp+"_"+field@esmf_pole+".nc"</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b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 If flagged, remove any pre-existing ESMF weight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if(field@esmf_clean .eq. "True") then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print (" Cleaning ESMF files:")</a:t>
            </a:r>
          </a:p>
        </p:txBody>
      </p:sp>
      <p:sp>
        <p:nvSpPr>
          <p:cNvPr id="11" name="TextBox 10">
            <a:extLst>
              <a:ext uri="{FF2B5EF4-FFF2-40B4-BE49-F238E27FC236}">
                <a16:creationId xmlns:a16="http://schemas.microsoft.com/office/drawing/2014/main" id="{50FCF9F3-8D35-DD4C-A621-96CE98ED31C0}"/>
              </a:ext>
            </a:extLst>
          </p:cNvPr>
          <p:cNvSpPr txBox="1"/>
          <p:nvPr/>
        </p:nvSpPr>
        <p:spPr>
          <a:xfrm>
            <a:off x="1822800" y="2001684"/>
            <a:ext cx="85488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Arial"/>
                <a:sym typeface="Arial"/>
              </a:rPr>
              <a:t>At about line 430, the dstGridName has to be set to use the SCRIP file from your new grid.</a:t>
            </a:r>
          </a:p>
        </p:txBody>
      </p:sp>
    </p:spTree>
    <p:extLst>
      <p:ext uri="{BB962C8B-B14F-4D97-AF65-F5344CB8AC3E}">
        <p14:creationId xmlns:p14="http://schemas.microsoft.com/office/powerpoint/2010/main" val="3421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
        <p:nvSpPr>
          <p:cNvPr id="5" name="TextBox 4">
            <a:extLst>
              <a:ext uri="{FF2B5EF4-FFF2-40B4-BE49-F238E27FC236}">
                <a16:creationId xmlns:a16="http://schemas.microsoft.com/office/drawing/2014/main" id="{6C286C56-ECAC-F447-940E-DC55AEDE3D23}"/>
              </a:ext>
            </a:extLst>
          </p:cNvPr>
          <p:cNvSpPr txBox="1"/>
          <p:nvPr/>
        </p:nvSpPr>
        <p:spPr>
          <a:xfrm>
            <a:off x="1353509" y="1350901"/>
            <a:ext cx="9484982" cy="4801314"/>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Before Running create the following directories for the script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Config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TMP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TMP/TMP_001.01           (To match $MYTMPDIR in your script)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LOG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LOG/LOG_001.01            (To match $MYLOGDIR in your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Also In your REPO create a directory for your nudging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mkdir $(AMWG_REPO)/ne0np4.SAMGRID01.ne30x4/nudging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Run the processing scripts on Casper: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cheyenne% execcasper –time 24:00:00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casper% ./Gen_MERRA2_ne0np4.SAMGRID01.ne30x4.csh &gt;&amp; OUTPUT_01 &amp;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8259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Processing Nudging Data</a:t>
            </a:r>
          </a:p>
        </p:txBody>
      </p:sp>
      <p:sp>
        <p:nvSpPr>
          <p:cNvPr id="6" name="TextBox 5">
            <a:extLst>
              <a:ext uri="{FF2B5EF4-FFF2-40B4-BE49-F238E27FC236}">
                <a16:creationId xmlns:a16="http://schemas.microsoft.com/office/drawing/2014/main" id="{F1338004-01AB-D940-8BD8-6B2570E43B66}"/>
              </a:ext>
            </a:extLst>
          </p:cNvPr>
          <p:cNvSpPr txBox="1"/>
          <p:nvPr/>
        </p:nvSpPr>
        <p:spPr>
          <a:xfrm>
            <a:off x="3145322" y="731728"/>
            <a:ext cx="8271978" cy="3139321"/>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0000"/>
                </a:solidFill>
                <a:effectLst/>
                <a:uLnTx/>
                <a:uFillTx/>
                <a:latin typeface="Calibri" panose="020F0502020204030204"/>
                <a:ea typeface="+mn-ea"/>
                <a:cs typeface="Arial"/>
                <a:sym typeface="Arial"/>
              </a:rPr>
              <a:t>ALWAYS, ALWAYS, ALWAYS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check your log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 quick check is to search the log file to determine the number of SUCCESSFUL files processed: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casper%  grep ‘SUCCESSFULLY COMPLETED’ LOG/LOG_001.01/* | cat –n | tail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Compare this to the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casper% ls LOG/LOG_001.01/* | cat –n | tail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The number of SUCCESSFUL files should be exactly ½  the total number of log files.</a:t>
            </a:r>
          </a:p>
        </p:txBody>
      </p:sp>
      <p:sp>
        <p:nvSpPr>
          <p:cNvPr id="7" name="TextBox 6">
            <a:extLst>
              <a:ext uri="{FF2B5EF4-FFF2-40B4-BE49-F238E27FC236}">
                <a16:creationId xmlns:a16="http://schemas.microsoft.com/office/drawing/2014/main" id="{81EACD72-5BB5-D447-BDA1-BA7B87C27538}"/>
              </a:ext>
            </a:extLst>
          </p:cNvPr>
          <p:cNvSpPr txBox="1"/>
          <p:nvPr/>
        </p:nvSpPr>
        <p:spPr>
          <a:xfrm>
            <a:off x="1710222" y="4053721"/>
            <a:ext cx="9707078" cy="2031325"/>
          </a:xfrm>
          <a:prstGeom prst="rect">
            <a:avLst/>
          </a:prstGeom>
          <a:noFill/>
          <a:ln>
            <a:solidFill>
              <a:sysClr val="windowText" lastClr="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NOTE:  Always browse a few files with ncdump/ncview to make sure that the fields have valid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If the momentum data is stored in terms of VOR/DIV values and that option was not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set correctly in the Gen_Data script, the winds will be all zeros.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NOTE: There have been occurrences in which the winds in the polar night vortices have exceeded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the tolerances set in the </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Arial"/>
                <a:sym typeface="Arial"/>
              </a:rPr>
              <a:t>makeIC_extract_analyses_info.ncl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file. In this case, the wind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will have 0’s embedded in them. </a:t>
            </a:r>
          </a:p>
        </p:txBody>
      </p:sp>
    </p:spTree>
    <p:extLst>
      <p:ext uri="{BB962C8B-B14F-4D97-AF65-F5344CB8AC3E}">
        <p14:creationId xmlns:p14="http://schemas.microsoft.com/office/powerpoint/2010/main" val="41447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5441"/>
          </a:xfrm>
        </p:spPr>
        <p:txBody>
          <a:bodyPr/>
          <a:lstStyle/>
          <a:p>
            <a:pPr algn="l"/>
            <a:r>
              <a:rPr lang="en-US" dirty="0"/>
              <a:t>Maintaining Your Repository</a:t>
            </a:r>
          </a:p>
        </p:txBody>
      </p:sp>
      <p:sp>
        <p:nvSpPr>
          <p:cNvPr id="20" name="TextBox 19">
            <a:extLst>
              <a:ext uri="{FF2B5EF4-FFF2-40B4-BE49-F238E27FC236}">
                <a16:creationId xmlns:a16="http://schemas.microsoft.com/office/drawing/2014/main" id="{C419CAD0-0AA7-5549-AD28-36E098AAF201}"/>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grpSp>
        <p:nvGrpSpPr>
          <p:cNvPr id="54" name="Group 53">
            <a:extLst>
              <a:ext uri="{FF2B5EF4-FFF2-40B4-BE49-F238E27FC236}">
                <a16:creationId xmlns:a16="http://schemas.microsoft.com/office/drawing/2014/main" id="{1EA5402A-6788-1647-B221-4934C13C7A99}"/>
              </a:ext>
            </a:extLst>
          </p:cNvPr>
          <p:cNvGrpSpPr/>
          <p:nvPr/>
        </p:nvGrpSpPr>
        <p:grpSpPr>
          <a:xfrm>
            <a:off x="467482" y="810001"/>
            <a:ext cx="10780892" cy="2346558"/>
            <a:chOff x="179382" y="901648"/>
            <a:chExt cx="11261559" cy="3977054"/>
          </a:xfrm>
        </p:grpSpPr>
        <p:sp>
          <p:nvSpPr>
            <p:cNvPr id="7" name="Oval 6">
              <a:extLst>
                <a:ext uri="{FF2B5EF4-FFF2-40B4-BE49-F238E27FC236}">
                  <a16:creationId xmlns:a16="http://schemas.microsoft.com/office/drawing/2014/main" id="{E1726AE0-E364-3A46-ABC9-473804AD2B4F}"/>
                </a:ext>
              </a:extLst>
            </p:cNvPr>
            <p:cNvSpPr/>
            <p:nvPr/>
          </p:nvSpPr>
          <p:spPr>
            <a:xfrm>
              <a:off x="2851708" y="901648"/>
              <a:ext cx="2353176" cy="1247270"/>
            </a:xfrm>
            <a:prstGeom prst="ellipse">
              <a:avLst/>
            </a:prstGeom>
            <a:solidFill>
              <a:srgbClr val="4472C4"/>
            </a:solidFill>
            <a:ln w="635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Research Group Repository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/local/repo/</a:t>
              </a:r>
            </a:p>
          </p:txBody>
        </p:sp>
        <p:cxnSp>
          <p:nvCxnSpPr>
            <p:cNvPr id="11" name="Straight Arrow Connector 10">
              <a:extLst>
                <a:ext uri="{FF2B5EF4-FFF2-40B4-BE49-F238E27FC236}">
                  <a16:creationId xmlns:a16="http://schemas.microsoft.com/office/drawing/2014/main" id="{892232BE-7AD6-4C48-AE35-08EC30E06767}"/>
                </a:ext>
              </a:extLst>
            </p:cNvPr>
            <p:cNvCxnSpPr>
              <a:cxnSpLocks/>
              <a:stCxn id="18" idx="0"/>
              <a:endCxn id="7" idx="3"/>
            </p:cNvCxnSpPr>
            <p:nvPr/>
          </p:nvCxnSpPr>
          <p:spPr>
            <a:xfrm flipV="1">
              <a:off x="1175282" y="1966260"/>
              <a:ext cx="2021041" cy="1280947"/>
            </a:xfrm>
            <a:prstGeom prst="straightConnector1">
              <a:avLst/>
            </a:prstGeom>
            <a:noFill/>
            <a:ln w="76200" cap="flat" cmpd="sng" algn="ctr">
              <a:solidFill>
                <a:srgbClr val="C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623E46F6-64E0-5A48-9AB9-C7805D5A8526}"/>
                </a:ext>
              </a:extLst>
            </p:cNvPr>
            <p:cNvCxnSpPr>
              <a:cxnSpLocks/>
              <a:stCxn id="32" idx="0"/>
              <a:endCxn id="7" idx="5"/>
            </p:cNvCxnSpPr>
            <p:nvPr/>
          </p:nvCxnSpPr>
          <p:spPr>
            <a:xfrm flipH="1" flipV="1">
              <a:off x="4860269" y="1966260"/>
              <a:ext cx="922969" cy="1280947"/>
            </a:xfrm>
            <a:prstGeom prst="straightConnector1">
              <a:avLst/>
            </a:prstGeom>
            <a:noFill/>
            <a:ln w="76200" cap="flat" cmpd="sng" algn="ctr">
              <a:solidFill>
                <a:schemeClr val="accent3">
                  <a:lumMod val="50000"/>
                </a:schemeClr>
              </a:solidFill>
              <a:prstDash val="solid"/>
              <a:miter lim="800000"/>
              <a:tailEnd type="triangle"/>
            </a:ln>
            <a:effectLst/>
          </p:spPr>
        </p:cxnSp>
        <p:cxnSp>
          <p:nvCxnSpPr>
            <p:cNvPr id="14" name="Straight Arrow Connector 13">
              <a:extLst>
                <a:ext uri="{FF2B5EF4-FFF2-40B4-BE49-F238E27FC236}">
                  <a16:creationId xmlns:a16="http://schemas.microsoft.com/office/drawing/2014/main" id="{1C1DA9C4-196D-054B-AA85-5A38AD97662B}"/>
                </a:ext>
              </a:extLst>
            </p:cNvPr>
            <p:cNvCxnSpPr>
              <a:cxnSpLocks/>
              <a:stCxn id="19" idx="0"/>
              <a:endCxn id="7" idx="4"/>
            </p:cNvCxnSpPr>
            <p:nvPr/>
          </p:nvCxnSpPr>
          <p:spPr>
            <a:xfrm flipV="1">
              <a:off x="3178076" y="2148918"/>
              <a:ext cx="850220" cy="1109287"/>
            </a:xfrm>
            <a:prstGeom prst="straightConnector1">
              <a:avLst/>
            </a:prstGeom>
            <a:noFill/>
            <a:ln w="76200" cap="flat" cmpd="sng" algn="ctr">
              <a:solidFill>
                <a:srgbClr val="C00000"/>
              </a:solidFill>
              <a:prstDash val="solid"/>
              <a:miter lim="800000"/>
              <a:tailEnd type="triangle"/>
            </a:ln>
            <a:effectLst/>
          </p:spPr>
        </p:cxnSp>
        <p:sp>
          <p:nvSpPr>
            <p:cNvPr id="18" name="Rectangle 17">
              <a:extLst>
                <a:ext uri="{FF2B5EF4-FFF2-40B4-BE49-F238E27FC236}">
                  <a16:creationId xmlns:a16="http://schemas.microsoft.com/office/drawing/2014/main" id="{A305C4A7-031C-094A-A9E8-81F9C37B88DE}"/>
                </a:ext>
              </a:extLst>
            </p:cNvPr>
            <p:cNvSpPr/>
            <p:nvPr/>
          </p:nvSpPr>
          <p:spPr>
            <a:xfrm>
              <a:off x="179382" y="3247207"/>
              <a:ext cx="1991800" cy="502822"/>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a:t>
              </a:r>
              <a:r>
                <a:rPr lang="en-US" sz="1600" dirty="0">
                  <a:solidFill>
                    <a:prstClr val="black"/>
                  </a:solidFill>
                  <a:latin typeface="Calibri" panose="020F0502020204030204"/>
                  <a:cs typeface="Arial"/>
                  <a:sym typeface="Arial"/>
                </a:rPr>
                <a:t>release 2.2</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9" name="Rectangle 18">
              <a:extLst>
                <a:ext uri="{FF2B5EF4-FFF2-40B4-BE49-F238E27FC236}">
                  <a16:creationId xmlns:a16="http://schemas.microsoft.com/office/drawing/2014/main" id="{38C187C9-AF0D-9545-8E54-7FEF8337279B}"/>
                </a:ext>
              </a:extLst>
            </p:cNvPr>
            <p:cNvSpPr/>
            <p:nvPr/>
          </p:nvSpPr>
          <p:spPr>
            <a:xfrm>
              <a:off x="2336663" y="3258205"/>
              <a:ext cx="1682825" cy="502822"/>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tag_01</a:t>
              </a:r>
            </a:p>
          </p:txBody>
        </p:sp>
        <p:sp>
          <p:nvSpPr>
            <p:cNvPr id="32" name="Rectangle 31">
              <a:extLst>
                <a:ext uri="{FF2B5EF4-FFF2-40B4-BE49-F238E27FC236}">
                  <a16:creationId xmlns:a16="http://schemas.microsoft.com/office/drawing/2014/main" id="{AB151F2C-8083-534D-8A0F-7B5877A3DE26}"/>
                </a:ext>
              </a:extLst>
            </p:cNvPr>
            <p:cNvSpPr/>
            <p:nvPr/>
          </p:nvSpPr>
          <p:spPr>
            <a:xfrm>
              <a:off x="4714738" y="3247207"/>
              <a:ext cx="2136999" cy="502822"/>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a:t>
              </a:r>
              <a:r>
                <a:rPr lang="en-US" sz="1600" dirty="0">
                  <a:solidFill>
                    <a:prstClr val="black"/>
                  </a:solidFill>
                  <a:latin typeface="Calibri" panose="020F0502020204030204"/>
                  <a:cs typeface="Arial"/>
                  <a:sym typeface="Arial"/>
                </a:rPr>
                <a:t>2_3_alpha08a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33" name="Rectangle 32">
              <a:extLst>
                <a:ext uri="{FF2B5EF4-FFF2-40B4-BE49-F238E27FC236}">
                  <a16:creationId xmlns:a16="http://schemas.microsoft.com/office/drawing/2014/main" id="{B763BCF4-7CA5-6B4E-A795-1C91CC213266}"/>
                </a:ext>
              </a:extLst>
            </p:cNvPr>
            <p:cNvSpPr/>
            <p:nvPr/>
          </p:nvSpPr>
          <p:spPr>
            <a:xfrm>
              <a:off x="7241471" y="3274839"/>
              <a:ext cx="1682825" cy="502822"/>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tag_02</a:t>
              </a:r>
            </a:p>
          </p:txBody>
        </p:sp>
        <p:sp>
          <p:nvSpPr>
            <p:cNvPr id="34" name="Rectangle 33">
              <a:extLst>
                <a:ext uri="{FF2B5EF4-FFF2-40B4-BE49-F238E27FC236}">
                  <a16:creationId xmlns:a16="http://schemas.microsoft.com/office/drawing/2014/main" id="{77B3B5EB-0175-7C43-B5D4-88AA93270F7B}"/>
                </a:ext>
              </a:extLst>
            </p:cNvPr>
            <p:cNvSpPr/>
            <p:nvPr/>
          </p:nvSpPr>
          <p:spPr>
            <a:xfrm>
              <a:off x="9549151" y="3258205"/>
              <a:ext cx="1682825" cy="502822"/>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CESM tag_03</a:t>
              </a:r>
            </a:p>
          </p:txBody>
        </p:sp>
        <p:cxnSp>
          <p:nvCxnSpPr>
            <p:cNvPr id="43" name="Straight Arrow Connector 42">
              <a:extLst>
                <a:ext uri="{FF2B5EF4-FFF2-40B4-BE49-F238E27FC236}">
                  <a16:creationId xmlns:a16="http://schemas.microsoft.com/office/drawing/2014/main" id="{7A220653-F69F-FE4A-B8CA-7CB0BF7E75A3}"/>
                </a:ext>
              </a:extLst>
            </p:cNvPr>
            <p:cNvCxnSpPr>
              <a:cxnSpLocks/>
              <a:stCxn id="33" idx="0"/>
            </p:cNvCxnSpPr>
            <p:nvPr/>
          </p:nvCxnSpPr>
          <p:spPr>
            <a:xfrm flipH="1" flipV="1">
              <a:off x="5159388" y="1725327"/>
              <a:ext cx="2923496" cy="1549512"/>
            </a:xfrm>
            <a:prstGeom prst="straightConnector1">
              <a:avLst/>
            </a:prstGeom>
            <a:noFill/>
            <a:ln w="76200" cap="flat" cmpd="sng" algn="ctr">
              <a:solidFill>
                <a:schemeClr val="accent3">
                  <a:lumMod val="50000"/>
                </a:schemeClr>
              </a:solidFill>
              <a:prstDash val="solid"/>
              <a:miter lim="800000"/>
              <a:tailEnd type="triangle"/>
            </a:ln>
            <a:effectLst/>
          </p:spPr>
        </p:cxnSp>
        <p:sp>
          <p:nvSpPr>
            <p:cNvPr id="45" name="Lightning Bolt 44">
              <a:extLst>
                <a:ext uri="{FF2B5EF4-FFF2-40B4-BE49-F238E27FC236}">
                  <a16:creationId xmlns:a16="http://schemas.microsoft.com/office/drawing/2014/main" id="{428B2D4A-5E8B-2142-936F-07AC1CFABF8D}"/>
                </a:ext>
              </a:extLst>
            </p:cNvPr>
            <p:cNvSpPr/>
            <p:nvPr/>
          </p:nvSpPr>
          <p:spPr>
            <a:xfrm>
              <a:off x="4000383" y="2895981"/>
              <a:ext cx="686923" cy="128094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ghtning Bolt 45">
              <a:extLst>
                <a:ext uri="{FF2B5EF4-FFF2-40B4-BE49-F238E27FC236}">
                  <a16:creationId xmlns:a16="http://schemas.microsoft.com/office/drawing/2014/main" id="{E01C29C8-9838-344C-A168-47043563C400}"/>
                </a:ext>
              </a:extLst>
            </p:cNvPr>
            <p:cNvSpPr/>
            <p:nvPr/>
          </p:nvSpPr>
          <p:spPr>
            <a:xfrm>
              <a:off x="8837061" y="2788527"/>
              <a:ext cx="686923" cy="128094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Brace 46">
              <a:extLst>
                <a:ext uri="{FF2B5EF4-FFF2-40B4-BE49-F238E27FC236}">
                  <a16:creationId xmlns:a16="http://schemas.microsoft.com/office/drawing/2014/main" id="{6E8E5C05-CB68-AA42-9BE9-43E7C99DC368}"/>
                </a:ext>
              </a:extLst>
            </p:cNvPr>
            <p:cNvSpPr/>
            <p:nvPr/>
          </p:nvSpPr>
          <p:spPr>
            <a:xfrm rot="5400000">
              <a:off x="2051630" y="2434588"/>
              <a:ext cx="264882" cy="348958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2147851F-A647-AA49-9DA9-89C0EF2C56A0}"/>
                </a:ext>
              </a:extLst>
            </p:cNvPr>
            <p:cNvSpPr/>
            <p:nvPr/>
          </p:nvSpPr>
          <p:spPr>
            <a:xfrm rot="5400000">
              <a:off x="6719296" y="2434588"/>
              <a:ext cx="264882" cy="348958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a:extLst>
                <a:ext uri="{FF2B5EF4-FFF2-40B4-BE49-F238E27FC236}">
                  <a16:creationId xmlns:a16="http://schemas.microsoft.com/office/drawing/2014/main" id="{BF3CF686-E48B-CC4E-A558-1B8954DB9E65}"/>
                </a:ext>
              </a:extLst>
            </p:cNvPr>
            <p:cNvSpPr/>
            <p:nvPr/>
          </p:nvSpPr>
          <p:spPr>
            <a:xfrm rot="5400000">
              <a:off x="10396787" y="3385105"/>
              <a:ext cx="264884" cy="15294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C174BE55-BA66-6544-B156-7ACEA8F69096}"/>
                </a:ext>
              </a:extLst>
            </p:cNvPr>
            <p:cNvSpPr txBox="1"/>
            <p:nvPr/>
          </p:nvSpPr>
          <p:spPr>
            <a:xfrm>
              <a:off x="1175282" y="4509370"/>
              <a:ext cx="1676426" cy="369332"/>
            </a:xfrm>
            <a:prstGeom prst="rect">
              <a:avLst/>
            </a:prstGeom>
            <a:noFill/>
          </p:spPr>
          <p:txBody>
            <a:bodyPr wrap="square" rtlCol="0">
              <a:spAutoFit/>
            </a:bodyPr>
            <a:lstStyle/>
            <a:p>
              <a:pPr algn="ctr"/>
              <a:r>
                <a:rPr lang="en-US" b="1" dirty="0"/>
                <a:t>MCT Era</a:t>
              </a:r>
            </a:p>
          </p:txBody>
        </p:sp>
        <p:sp>
          <p:nvSpPr>
            <p:cNvPr id="51" name="TextBox 50">
              <a:extLst>
                <a:ext uri="{FF2B5EF4-FFF2-40B4-BE49-F238E27FC236}">
                  <a16:creationId xmlns:a16="http://schemas.microsoft.com/office/drawing/2014/main" id="{CD7E9EFD-6AD4-994F-A7D0-8A8A7A5EB4F4}"/>
                </a:ext>
              </a:extLst>
            </p:cNvPr>
            <p:cNvSpPr txBox="1"/>
            <p:nvPr/>
          </p:nvSpPr>
          <p:spPr>
            <a:xfrm>
              <a:off x="6013524" y="4509370"/>
              <a:ext cx="1676426" cy="369332"/>
            </a:xfrm>
            <a:prstGeom prst="rect">
              <a:avLst/>
            </a:prstGeom>
            <a:noFill/>
          </p:spPr>
          <p:txBody>
            <a:bodyPr wrap="square" rtlCol="0">
              <a:spAutoFit/>
            </a:bodyPr>
            <a:lstStyle/>
            <a:p>
              <a:pPr algn="ctr"/>
              <a:r>
                <a:rPr lang="en-US" b="1" dirty="0"/>
                <a:t>NUOPC Era</a:t>
              </a:r>
            </a:p>
          </p:txBody>
        </p:sp>
        <p:sp>
          <p:nvSpPr>
            <p:cNvPr id="52" name="TextBox 51">
              <a:extLst>
                <a:ext uri="{FF2B5EF4-FFF2-40B4-BE49-F238E27FC236}">
                  <a16:creationId xmlns:a16="http://schemas.microsoft.com/office/drawing/2014/main" id="{B3D85CA3-C49E-3143-85E2-BE8033FB80BC}"/>
                </a:ext>
              </a:extLst>
            </p:cNvPr>
            <p:cNvSpPr txBox="1"/>
            <p:nvPr/>
          </p:nvSpPr>
          <p:spPr>
            <a:xfrm>
              <a:off x="9764515" y="4509370"/>
              <a:ext cx="1676426" cy="369332"/>
            </a:xfrm>
            <a:prstGeom prst="rect">
              <a:avLst/>
            </a:prstGeom>
            <a:noFill/>
          </p:spPr>
          <p:txBody>
            <a:bodyPr wrap="square" rtlCol="0">
              <a:spAutoFit/>
            </a:bodyPr>
            <a:lstStyle/>
            <a:p>
              <a:pPr algn="ctr"/>
              <a:r>
                <a:rPr lang="en-US" b="1" dirty="0"/>
                <a:t>Derecho Era</a:t>
              </a:r>
            </a:p>
          </p:txBody>
        </p:sp>
        <p:sp>
          <p:nvSpPr>
            <p:cNvPr id="53" name="Right Arrow 52">
              <a:extLst>
                <a:ext uri="{FF2B5EF4-FFF2-40B4-BE49-F238E27FC236}">
                  <a16:creationId xmlns:a16="http://schemas.microsoft.com/office/drawing/2014/main" id="{F5FE90C6-05E6-5D4F-B415-B3C5A0C3BF7E}"/>
                </a:ext>
              </a:extLst>
            </p:cNvPr>
            <p:cNvSpPr/>
            <p:nvPr/>
          </p:nvSpPr>
          <p:spPr>
            <a:xfrm>
              <a:off x="5783237" y="1058351"/>
              <a:ext cx="3632548" cy="825594"/>
            </a:xfrm>
            <a:prstGeom prst="rightArrow">
              <a:avLst/>
            </a:prstGeom>
            <a:solidFill>
              <a:srgbClr val="F4DE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Time</a:t>
              </a:r>
            </a:p>
          </p:txBody>
        </p:sp>
      </p:grpSp>
      <p:sp>
        <p:nvSpPr>
          <p:cNvPr id="55" name="TextBox 54">
            <a:extLst>
              <a:ext uri="{FF2B5EF4-FFF2-40B4-BE49-F238E27FC236}">
                <a16:creationId xmlns:a16="http://schemas.microsoft.com/office/drawing/2014/main" id="{37B91E47-A110-F241-A607-9152C047094E}"/>
              </a:ext>
            </a:extLst>
          </p:cNvPr>
          <p:cNvSpPr txBox="1"/>
          <p:nvPr/>
        </p:nvSpPr>
        <p:spPr>
          <a:xfrm>
            <a:off x="167813" y="3546853"/>
            <a:ext cx="522255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CESM  is always evolving, there is a constant stream of new tags, when substantial changes come along (e.g. Derecho) the user must expect to have to adjust their repository files to adapt.</a:t>
            </a:r>
          </a:p>
          <a:p>
            <a:pPr marL="285750" indent="-285750">
              <a:buFont typeface="Arial" panose="020B0604020202020204" pitchFamily="34" charset="0"/>
              <a:buChar char="•"/>
            </a:pPr>
            <a:r>
              <a:rPr lang="en-US" dirty="0"/>
              <a:t>Updating default values</a:t>
            </a:r>
          </a:p>
          <a:p>
            <a:pPr marL="285750" indent="-285750">
              <a:buFont typeface="Arial" panose="020B0604020202020204" pitchFamily="34" charset="0"/>
              <a:buChar char="•"/>
            </a:pPr>
            <a:r>
              <a:rPr lang="en-US" dirty="0"/>
              <a:t>Adding alternate topography files</a:t>
            </a:r>
          </a:p>
          <a:p>
            <a:pPr marL="285750" indent="-285750">
              <a:buFont typeface="Arial" panose="020B0604020202020204" pitchFamily="34" charset="0"/>
              <a:buChar char="•"/>
            </a:pPr>
            <a:r>
              <a:rPr lang="en-US" dirty="0"/>
              <a:t>Adding Spun-up Land and ATM files.</a:t>
            </a:r>
          </a:p>
          <a:p>
            <a:pPr marL="285750" indent="-285750">
              <a:buFont typeface="Arial" panose="020B0604020202020204" pitchFamily="34" charset="0"/>
              <a:buChar char="•"/>
            </a:pPr>
            <a:r>
              <a:rPr lang="en-US" dirty="0"/>
              <a:t>Managing data for MCT and NUOPC</a:t>
            </a:r>
          </a:p>
        </p:txBody>
      </p:sp>
      <p:sp>
        <p:nvSpPr>
          <p:cNvPr id="56" name="TextBox 55">
            <a:extLst>
              <a:ext uri="{FF2B5EF4-FFF2-40B4-BE49-F238E27FC236}">
                <a16:creationId xmlns:a16="http://schemas.microsoft.com/office/drawing/2014/main" id="{D22C3219-848B-A04F-A19E-7609579C9EE8}"/>
              </a:ext>
            </a:extLst>
          </p:cNvPr>
          <p:cNvSpPr txBox="1"/>
          <p:nvPr/>
        </p:nvSpPr>
        <p:spPr>
          <a:xfrm>
            <a:off x="5698544" y="3445911"/>
            <a:ext cx="6325643" cy="1200329"/>
          </a:xfrm>
          <a:prstGeom prst="rect">
            <a:avLst/>
          </a:prstGeom>
          <a:noFill/>
        </p:spPr>
        <p:txBody>
          <a:bodyPr wrap="square" rtlCol="0">
            <a:spAutoFit/>
          </a:bodyPr>
          <a:lstStyle/>
          <a:p>
            <a:r>
              <a:rPr lang="en-US" dirty="0"/>
              <a:t>A Good Idea?</a:t>
            </a:r>
          </a:p>
          <a:p>
            <a:pPr marL="285750" indent="-285750">
              <a:buFont typeface="Arial" panose="020B0604020202020204" pitchFamily="34" charset="0"/>
              <a:buChar char="•"/>
            </a:pPr>
            <a:r>
              <a:rPr lang="en-US" dirty="0"/>
              <a:t>Update your default user_nl_cam/user_nl_clm files with all of the available datafiles available in your repository and only have the default option uncommented</a:t>
            </a:r>
          </a:p>
        </p:txBody>
      </p:sp>
      <p:sp>
        <p:nvSpPr>
          <p:cNvPr id="57" name="TextBox 56">
            <a:extLst>
              <a:ext uri="{FF2B5EF4-FFF2-40B4-BE49-F238E27FC236}">
                <a16:creationId xmlns:a16="http://schemas.microsoft.com/office/drawing/2014/main" id="{B151454C-9BE6-B547-B733-7BB2ECB5D03F}"/>
              </a:ext>
            </a:extLst>
          </p:cNvPr>
          <p:cNvSpPr txBox="1"/>
          <p:nvPr/>
        </p:nvSpPr>
        <p:spPr>
          <a:xfrm>
            <a:off x="6192436" y="5145557"/>
            <a:ext cx="1325219" cy="646331"/>
          </a:xfrm>
          <a:prstGeom prst="rect">
            <a:avLst/>
          </a:prstGeom>
          <a:solidFill>
            <a:srgbClr val="F4DED2"/>
          </a:solidFill>
        </p:spPr>
        <p:txBody>
          <a:bodyPr wrap="square" rtlCol="0">
            <a:spAutoFit/>
          </a:bodyPr>
          <a:lstStyle/>
          <a:p>
            <a:pPr algn="ctr"/>
            <a:r>
              <a:rPr lang="en-US" sz="1200" b="1" dirty="0"/>
              <a:t>My_Grid/</a:t>
            </a:r>
          </a:p>
          <a:p>
            <a:pPr algn="ctr"/>
            <a:r>
              <a:rPr lang="en-US" sz="1200" dirty="0"/>
              <a:t>Directories with Data Files</a:t>
            </a:r>
          </a:p>
        </p:txBody>
      </p:sp>
      <p:sp>
        <p:nvSpPr>
          <p:cNvPr id="58" name="TextBox 57">
            <a:extLst>
              <a:ext uri="{FF2B5EF4-FFF2-40B4-BE49-F238E27FC236}">
                <a16:creationId xmlns:a16="http://schemas.microsoft.com/office/drawing/2014/main" id="{02EDB0B7-305D-2541-8066-A6CBD5D75C45}"/>
              </a:ext>
            </a:extLst>
          </p:cNvPr>
          <p:cNvSpPr txBox="1"/>
          <p:nvPr/>
        </p:nvSpPr>
        <p:spPr>
          <a:xfrm>
            <a:off x="7657484" y="5145557"/>
            <a:ext cx="1594826" cy="1015663"/>
          </a:xfrm>
          <a:prstGeom prst="rect">
            <a:avLst/>
          </a:prstGeom>
          <a:solidFill>
            <a:srgbClr val="F4DED2"/>
          </a:solidFill>
        </p:spPr>
        <p:txBody>
          <a:bodyPr wrap="square" rtlCol="0">
            <a:spAutoFit/>
          </a:bodyPr>
          <a:lstStyle/>
          <a:p>
            <a:pPr algn="ctr"/>
            <a:r>
              <a:rPr lang="en-US" sz="1200" b="1" dirty="0"/>
              <a:t>My_Grid_MCT/</a:t>
            </a:r>
          </a:p>
          <a:p>
            <a:pPr algn="ctr"/>
            <a:r>
              <a:rPr lang="en-US" sz="1200" dirty="0"/>
              <a:t>Config_grids.xml</a:t>
            </a:r>
          </a:p>
          <a:p>
            <a:pPr algn="ctr"/>
            <a:r>
              <a:rPr lang="en-US" sz="1200" dirty="0"/>
              <a:t>Shell_commands/</a:t>
            </a:r>
          </a:p>
          <a:p>
            <a:pPr algn="ctr"/>
            <a:r>
              <a:rPr lang="en-US" sz="1200" dirty="0"/>
              <a:t>User_nl_cam</a:t>
            </a:r>
          </a:p>
          <a:p>
            <a:pPr algn="ctr"/>
            <a:r>
              <a:rPr lang="en-US" sz="1200" dirty="0"/>
              <a:t>User_nl_clm</a:t>
            </a:r>
          </a:p>
        </p:txBody>
      </p:sp>
      <p:sp>
        <p:nvSpPr>
          <p:cNvPr id="59" name="TextBox 58">
            <a:extLst>
              <a:ext uri="{FF2B5EF4-FFF2-40B4-BE49-F238E27FC236}">
                <a16:creationId xmlns:a16="http://schemas.microsoft.com/office/drawing/2014/main" id="{C096F9F5-4454-DA45-B39B-919AB26C2833}"/>
              </a:ext>
            </a:extLst>
          </p:cNvPr>
          <p:cNvSpPr txBox="1"/>
          <p:nvPr/>
        </p:nvSpPr>
        <p:spPr>
          <a:xfrm>
            <a:off x="9413237" y="5128115"/>
            <a:ext cx="1668155" cy="1015663"/>
          </a:xfrm>
          <a:prstGeom prst="rect">
            <a:avLst/>
          </a:prstGeom>
          <a:solidFill>
            <a:srgbClr val="F4DED2"/>
          </a:solidFill>
        </p:spPr>
        <p:txBody>
          <a:bodyPr wrap="square" rtlCol="0">
            <a:spAutoFit/>
          </a:bodyPr>
          <a:lstStyle/>
          <a:p>
            <a:pPr algn="ctr"/>
            <a:r>
              <a:rPr lang="en-US" sz="1200" b="1" dirty="0"/>
              <a:t>My_Grid_NUOPC/</a:t>
            </a:r>
          </a:p>
          <a:p>
            <a:pPr algn="ctr"/>
            <a:r>
              <a:rPr lang="en-US" sz="1200" dirty="0"/>
              <a:t>Config_grids.xml</a:t>
            </a:r>
          </a:p>
          <a:p>
            <a:pPr algn="ctr"/>
            <a:r>
              <a:rPr lang="en-US" sz="1200" dirty="0"/>
              <a:t>Shell_commands/</a:t>
            </a:r>
          </a:p>
          <a:p>
            <a:pPr algn="ctr"/>
            <a:r>
              <a:rPr lang="en-US" sz="1200" dirty="0"/>
              <a:t>User_nl_cam</a:t>
            </a:r>
          </a:p>
          <a:p>
            <a:pPr algn="ctr"/>
            <a:r>
              <a:rPr lang="en-US" sz="1200" dirty="0"/>
              <a:t>User_nl_clm</a:t>
            </a:r>
          </a:p>
        </p:txBody>
      </p:sp>
      <p:sp>
        <p:nvSpPr>
          <p:cNvPr id="60" name="TextBox 59">
            <a:extLst>
              <a:ext uri="{FF2B5EF4-FFF2-40B4-BE49-F238E27FC236}">
                <a16:creationId xmlns:a16="http://schemas.microsoft.com/office/drawing/2014/main" id="{3FAAC9E1-0662-BE44-B57B-FE358DBC3335}"/>
              </a:ext>
            </a:extLst>
          </p:cNvPr>
          <p:cNvSpPr txBox="1"/>
          <p:nvPr/>
        </p:nvSpPr>
        <p:spPr>
          <a:xfrm>
            <a:off x="5698544" y="4533506"/>
            <a:ext cx="5416222"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you have to support MCT and NUOPC: </a:t>
            </a:r>
          </a:p>
          <a:p>
            <a:r>
              <a:rPr lang="en-US" dirty="0"/>
              <a:t>         Create separate directories in your REPO:</a:t>
            </a:r>
          </a:p>
        </p:txBody>
      </p:sp>
    </p:spTree>
    <p:extLst>
      <p:ext uri="{BB962C8B-B14F-4D97-AF65-F5344CB8AC3E}">
        <p14:creationId xmlns:p14="http://schemas.microsoft.com/office/powerpoint/2010/main" val="3131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Overview: Contents of VRM_tools</a:t>
            </a:r>
          </a:p>
        </p:txBody>
      </p:sp>
      <p:sp>
        <p:nvSpPr>
          <p:cNvPr id="3" name="TextBox 2">
            <a:extLst>
              <a:ext uri="{FF2B5EF4-FFF2-40B4-BE49-F238E27FC236}">
                <a16:creationId xmlns:a16="http://schemas.microsoft.com/office/drawing/2014/main" id="{08297D67-9C5F-F74C-AD41-148ED4A50FB3}"/>
              </a:ext>
            </a:extLst>
          </p:cNvPr>
          <p:cNvSpPr txBox="1"/>
          <p:nvPr/>
        </p:nvSpPr>
        <p:spPr>
          <a:xfrm>
            <a:off x="799084" y="784577"/>
            <a:ext cx="399507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sng"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VRM_tools directory:</a:t>
            </a:r>
          </a:p>
        </p:txBody>
      </p:sp>
      <p:sp>
        <p:nvSpPr>
          <p:cNvPr id="4" name="TextBox 3">
            <a:extLst>
              <a:ext uri="{FF2B5EF4-FFF2-40B4-BE49-F238E27FC236}">
                <a16:creationId xmlns:a16="http://schemas.microsoft.com/office/drawing/2014/main" id="{9A997AA4-4CC7-B841-9742-297BD50DA8B3}"/>
              </a:ext>
            </a:extLst>
          </p:cNvPr>
          <p:cNvSpPr txBox="1"/>
          <p:nvPr/>
        </p:nvSpPr>
        <p:spPr>
          <a:xfrm>
            <a:off x="1191401" y="1012954"/>
            <a:ext cx="2865120"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VRM_tools/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SQuadGen/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VRM_Editor/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VRM_ControlVolumes/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gen_ESMFmesh/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gen_mapping/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gen_domain/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gen_CLMsrfdata/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gen_CAMncdata/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gen_atmsrf/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gen_topo/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Install_grid/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VRM_Diagnostics/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Docs/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README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REQUIRED_ENV_SETTINGS</a:t>
            </a:r>
          </a:p>
        </p:txBody>
      </p:sp>
      <p:grpSp>
        <p:nvGrpSpPr>
          <p:cNvPr id="5" name="Group 4">
            <a:extLst>
              <a:ext uri="{FF2B5EF4-FFF2-40B4-BE49-F238E27FC236}">
                <a16:creationId xmlns:a16="http://schemas.microsoft.com/office/drawing/2014/main" id="{78C6E0E4-1C6E-6D47-9D95-C463C9CF8454}"/>
              </a:ext>
            </a:extLst>
          </p:cNvPr>
          <p:cNvGrpSpPr/>
          <p:nvPr/>
        </p:nvGrpSpPr>
        <p:grpSpPr>
          <a:xfrm>
            <a:off x="4009631" y="1291786"/>
            <a:ext cx="3741229" cy="628992"/>
            <a:chOff x="4624159" y="1459503"/>
            <a:chExt cx="3741229" cy="628992"/>
          </a:xfrm>
        </p:grpSpPr>
        <p:sp>
          <p:nvSpPr>
            <p:cNvPr id="6" name="Right Brace 5">
              <a:extLst>
                <a:ext uri="{FF2B5EF4-FFF2-40B4-BE49-F238E27FC236}">
                  <a16:creationId xmlns:a16="http://schemas.microsoft.com/office/drawing/2014/main" id="{AD1CDED5-21F0-B647-ABCB-ACD41CE36D72}"/>
                </a:ext>
              </a:extLst>
            </p:cNvPr>
            <p:cNvSpPr/>
            <p:nvPr/>
          </p:nvSpPr>
          <p:spPr>
            <a:xfrm>
              <a:off x="4624159" y="1459503"/>
              <a:ext cx="132080" cy="62899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666666"/>
                </a:solidFill>
                <a:effectLst/>
                <a:uLnTx/>
                <a:uFillTx/>
                <a:latin typeface="Arial"/>
                <a:ea typeface="+mn-ea"/>
                <a:cs typeface="+mn-cs"/>
                <a:sym typeface="Arial"/>
              </a:endParaRPr>
            </a:p>
          </p:txBody>
        </p:sp>
        <p:sp>
          <p:nvSpPr>
            <p:cNvPr id="7" name="Left Arrow Callout 6">
              <a:extLst>
                <a:ext uri="{FF2B5EF4-FFF2-40B4-BE49-F238E27FC236}">
                  <a16:creationId xmlns:a16="http://schemas.microsoft.com/office/drawing/2014/main" id="{C4751D6F-FCE0-1947-81F6-603B87EADDEA}"/>
                </a:ext>
              </a:extLst>
            </p:cNvPr>
            <p:cNvSpPr/>
            <p:nvPr/>
          </p:nvSpPr>
          <p:spPr>
            <a:xfrm>
              <a:off x="4987186" y="1522714"/>
              <a:ext cx="3378202" cy="515970"/>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Arial"/>
                </a:rPr>
                <a:t>Programs to create a new grid</a:t>
              </a:r>
            </a:p>
          </p:txBody>
        </p:sp>
      </p:grpSp>
      <p:grpSp>
        <p:nvGrpSpPr>
          <p:cNvPr id="8" name="Group 7">
            <a:extLst>
              <a:ext uri="{FF2B5EF4-FFF2-40B4-BE49-F238E27FC236}">
                <a16:creationId xmlns:a16="http://schemas.microsoft.com/office/drawing/2014/main" id="{772F297D-6B3D-1A47-BDB0-F693688A0B39}"/>
              </a:ext>
            </a:extLst>
          </p:cNvPr>
          <p:cNvGrpSpPr/>
          <p:nvPr/>
        </p:nvGrpSpPr>
        <p:grpSpPr>
          <a:xfrm>
            <a:off x="4009631" y="2109741"/>
            <a:ext cx="3741228" cy="1604724"/>
            <a:chOff x="4624159" y="2460340"/>
            <a:chExt cx="3741228" cy="1604724"/>
          </a:xfrm>
        </p:grpSpPr>
        <p:sp>
          <p:nvSpPr>
            <p:cNvPr id="9" name="Right Brace 8">
              <a:extLst>
                <a:ext uri="{FF2B5EF4-FFF2-40B4-BE49-F238E27FC236}">
                  <a16:creationId xmlns:a16="http://schemas.microsoft.com/office/drawing/2014/main" id="{5AB48362-CB0C-324B-AE02-D3267A7589E1}"/>
                </a:ext>
              </a:extLst>
            </p:cNvPr>
            <p:cNvSpPr/>
            <p:nvPr/>
          </p:nvSpPr>
          <p:spPr>
            <a:xfrm>
              <a:off x="4624159" y="2460340"/>
              <a:ext cx="132080" cy="160472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666666"/>
                </a:solidFill>
                <a:effectLst/>
                <a:uLnTx/>
                <a:uFillTx/>
                <a:latin typeface="Arial"/>
                <a:ea typeface="+mn-ea"/>
                <a:cs typeface="+mn-cs"/>
                <a:sym typeface="Arial"/>
              </a:endParaRPr>
            </a:p>
          </p:txBody>
        </p:sp>
        <p:sp>
          <p:nvSpPr>
            <p:cNvPr id="10" name="Left Arrow Callout 9">
              <a:extLst>
                <a:ext uri="{FF2B5EF4-FFF2-40B4-BE49-F238E27FC236}">
                  <a16:creationId xmlns:a16="http://schemas.microsoft.com/office/drawing/2014/main" id="{17B4CD2A-1F0D-FF4B-BFDF-202CD0FB4EF7}"/>
                </a:ext>
              </a:extLst>
            </p:cNvPr>
            <p:cNvSpPr/>
            <p:nvPr/>
          </p:nvSpPr>
          <p:spPr>
            <a:xfrm>
              <a:off x="5010632" y="2845136"/>
              <a:ext cx="3354755" cy="516051"/>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Arial"/>
                </a:rPr>
                <a:t>Create mapping, domain, and input datasets for the new grid</a:t>
              </a:r>
            </a:p>
          </p:txBody>
        </p:sp>
      </p:grpSp>
      <p:grpSp>
        <p:nvGrpSpPr>
          <p:cNvPr id="11" name="Group 10">
            <a:extLst>
              <a:ext uri="{FF2B5EF4-FFF2-40B4-BE49-F238E27FC236}">
                <a16:creationId xmlns:a16="http://schemas.microsoft.com/office/drawing/2014/main" id="{2E2260A8-99BA-434D-87C3-057026E34091}"/>
              </a:ext>
            </a:extLst>
          </p:cNvPr>
          <p:cNvGrpSpPr/>
          <p:nvPr/>
        </p:nvGrpSpPr>
        <p:grpSpPr>
          <a:xfrm>
            <a:off x="4009631" y="3802882"/>
            <a:ext cx="3741229" cy="497083"/>
            <a:chOff x="4624159" y="4142720"/>
            <a:chExt cx="3741229" cy="497083"/>
          </a:xfrm>
        </p:grpSpPr>
        <p:sp>
          <p:nvSpPr>
            <p:cNvPr id="12" name="Right Brace 11">
              <a:extLst>
                <a:ext uri="{FF2B5EF4-FFF2-40B4-BE49-F238E27FC236}">
                  <a16:creationId xmlns:a16="http://schemas.microsoft.com/office/drawing/2014/main" id="{C64C2ADF-C45E-844F-A1E8-11A75858B1CC}"/>
                </a:ext>
              </a:extLst>
            </p:cNvPr>
            <p:cNvSpPr/>
            <p:nvPr/>
          </p:nvSpPr>
          <p:spPr>
            <a:xfrm>
              <a:off x="4624159" y="4237272"/>
              <a:ext cx="132080" cy="33783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666666"/>
                </a:solidFill>
                <a:effectLst/>
                <a:uLnTx/>
                <a:uFillTx/>
                <a:latin typeface="Arial"/>
                <a:ea typeface="+mn-ea"/>
                <a:cs typeface="+mn-cs"/>
                <a:sym typeface="Arial"/>
              </a:endParaRPr>
            </a:p>
          </p:txBody>
        </p:sp>
        <p:sp>
          <p:nvSpPr>
            <p:cNvPr id="13" name="Left Arrow Callout 12">
              <a:extLst>
                <a:ext uri="{FF2B5EF4-FFF2-40B4-BE49-F238E27FC236}">
                  <a16:creationId xmlns:a16="http://schemas.microsoft.com/office/drawing/2014/main" id="{1941A8FB-0572-8444-A9F4-D4B2E2BE9C02}"/>
                </a:ext>
              </a:extLst>
            </p:cNvPr>
            <p:cNvSpPr/>
            <p:nvPr/>
          </p:nvSpPr>
          <p:spPr>
            <a:xfrm>
              <a:off x="5010634" y="4142720"/>
              <a:ext cx="3354754" cy="497083"/>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Arial"/>
                </a:rPr>
                <a:t>Scripts and instructions for installing a new grid in CESM</a:t>
              </a:r>
            </a:p>
          </p:txBody>
        </p:sp>
      </p:grpSp>
      <p:grpSp>
        <p:nvGrpSpPr>
          <p:cNvPr id="14" name="Group 13">
            <a:extLst>
              <a:ext uri="{FF2B5EF4-FFF2-40B4-BE49-F238E27FC236}">
                <a16:creationId xmlns:a16="http://schemas.microsoft.com/office/drawing/2014/main" id="{D67BA61E-0DA8-4643-9DDB-962369296277}"/>
              </a:ext>
            </a:extLst>
          </p:cNvPr>
          <p:cNvGrpSpPr/>
          <p:nvPr/>
        </p:nvGrpSpPr>
        <p:grpSpPr>
          <a:xfrm>
            <a:off x="4009631" y="4570413"/>
            <a:ext cx="3741229" cy="483577"/>
            <a:chOff x="4624159" y="4759646"/>
            <a:chExt cx="3741229" cy="483577"/>
          </a:xfrm>
        </p:grpSpPr>
        <p:sp>
          <p:nvSpPr>
            <p:cNvPr id="15" name="Right Brace 14">
              <a:extLst>
                <a:ext uri="{FF2B5EF4-FFF2-40B4-BE49-F238E27FC236}">
                  <a16:creationId xmlns:a16="http://schemas.microsoft.com/office/drawing/2014/main" id="{D1A28021-92C4-5743-B801-F3157DD6F673}"/>
                </a:ext>
              </a:extLst>
            </p:cNvPr>
            <p:cNvSpPr/>
            <p:nvPr/>
          </p:nvSpPr>
          <p:spPr>
            <a:xfrm>
              <a:off x="4624159" y="4760402"/>
              <a:ext cx="132080" cy="34590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666666"/>
                </a:solidFill>
                <a:effectLst/>
                <a:uLnTx/>
                <a:uFillTx/>
                <a:latin typeface="Arial"/>
                <a:ea typeface="+mn-ea"/>
                <a:cs typeface="+mn-cs"/>
                <a:sym typeface="Arial"/>
              </a:endParaRPr>
            </a:p>
          </p:txBody>
        </p:sp>
        <p:sp>
          <p:nvSpPr>
            <p:cNvPr id="16" name="Left Arrow Callout 15">
              <a:extLst>
                <a:ext uri="{FF2B5EF4-FFF2-40B4-BE49-F238E27FC236}">
                  <a16:creationId xmlns:a16="http://schemas.microsoft.com/office/drawing/2014/main" id="{AA54DA1A-7DA7-C04B-B34A-A2C41E00F029}"/>
                </a:ext>
              </a:extLst>
            </p:cNvPr>
            <p:cNvSpPr/>
            <p:nvPr/>
          </p:nvSpPr>
          <p:spPr>
            <a:xfrm>
              <a:off x="5022358" y="4759646"/>
              <a:ext cx="3343030" cy="483577"/>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Arial"/>
                </a:rPr>
                <a:t>Diagnostic utils for plotting and testing a new grid</a:t>
              </a:r>
            </a:p>
          </p:txBody>
        </p:sp>
      </p:grpSp>
      <p:grpSp>
        <p:nvGrpSpPr>
          <p:cNvPr id="17" name="Group 16">
            <a:extLst>
              <a:ext uri="{FF2B5EF4-FFF2-40B4-BE49-F238E27FC236}">
                <a16:creationId xmlns:a16="http://schemas.microsoft.com/office/drawing/2014/main" id="{CECC83BB-9516-754B-A497-C6BA5B806B0B}"/>
              </a:ext>
            </a:extLst>
          </p:cNvPr>
          <p:cNvGrpSpPr/>
          <p:nvPr/>
        </p:nvGrpSpPr>
        <p:grpSpPr>
          <a:xfrm>
            <a:off x="4056520" y="5188305"/>
            <a:ext cx="3694340" cy="582198"/>
            <a:chOff x="4671048" y="5388296"/>
            <a:chExt cx="3694340" cy="582198"/>
          </a:xfrm>
        </p:grpSpPr>
        <p:sp>
          <p:nvSpPr>
            <p:cNvPr id="18" name="Right Brace 17">
              <a:extLst>
                <a:ext uri="{FF2B5EF4-FFF2-40B4-BE49-F238E27FC236}">
                  <a16:creationId xmlns:a16="http://schemas.microsoft.com/office/drawing/2014/main" id="{7985565C-8E26-944C-8E4A-4E379EE98662}"/>
                </a:ext>
              </a:extLst>
            </p:cNvPr>
            <p:cNvSpPr/>
            <p:nvPr/>
          </p:nvSpPr>
          <p:spPr>
            <a:xfrm>
              <a:off x="4671048" y="5388296"/>
              <a:ext cx="85192" cy="46911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666666"/>
                </a:solidFill>
                <a:effectLst/>
                <a:uLnTx/>
                <a:uFillTx/>
                <a:latin typeface="Arial"/>
                <a:ea typeface="+mn-ea"/>
                <a:cs typeface="+mn-cs"/>
                <a:sym typeface="Arial"/>
              </a:endParaRPr>
            </a:p>
          </p:txBody>
        </p:sp>
        <p:sp>
          <p:nvSpPr>
            <p:cNvPr id="19" name="Left Arrow Callout 18">
              <a:extLst>
                <a:ext uri="{FF2B5EF4-FFF2-40B4-BE49-F238E27FC236}">
                  <a16:creationId xmlns:a16="http://schemas.microsoft.com/office/drawing/2014/main" id="{87FC08BF-93AC-1243-8982-FB104053BD35}"/>
                </a:ext>
              </a:extLst>
            </p:cNvPr>
            <p:cNvSpPr/>
            <p:nvPr/>
          </p:nvSpPr>
          <p:spPr>
            <a:xfrm>
              <a:off x="4987186" y="5418054"/>
              <a:ext cx="3378202" cy="552440"/>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Arial"/>
                </a:rPr>
                <a:t>Documentation to guide users through the process</a:t>
              </a:r>
            </a:p>
          </p:txBody>
        </p:sp>
      </p:grpSp>
      <p:sp>
        <p:nvSpPr>
          <p:cNvPr id="20" name="TextBox 19">
            <a:extLst>
              <a:ext uri="{FF2B5EF4-FFF2-40B4-BE49-F238E27FC236}">
                <a16:creationId xmlns:a16="http://schemas.microsoft.com/office/drawing/2014/main" id="{942AAF35-FBFD-BB4D-B1DF-C505ACF9A49A}"/>
              </a:ext>
            </a:extLst>
          </p:cNvPr>
          <p:cNvSpPr txBox="1"/>
          <p:nvPr/>
        </p:nvSpPr>
        <p:spPr>
          <a:xfrm>
            <a:off x="8050291" y="165745"/>
            <a:ext cx="3996248" cy="440120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Arial"/>
                <a:cs typeface="Arial"/>
                <a:sym typeface="Arial"/>
              </a:rPr>
              <a:t>The Docs directory: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VRM_Grids_For_CAMSE.pdf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Contains the full documentation for the creation of a new grid and the associated data files.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CAM-tsteps-inic-for-newgrids_v0.pdf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Contains a guide for establishing default time step and namelist values for a new grid.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kern="0"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REVISIONS_and_KNOWN-ISSUES.txt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latin typeface="Arial"/>
                <a:cs typeface="Arial"/>
                <a:sym typeface="Arial"/>
              </a:rPr>
              <a:t>Contains information on new feature not in the existing documentation and known problems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C00000"/>
                </a:solidFill>
                <a:latin typeface="Arial"/>
                <a:cs typeface="Arial"/>
                <a:sym typeface="Arial"/>
              </a:rPr>
              <a:t>AMWG_FEB21_DEMO_FILES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Old PPT and related files for MCT tags.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kern="0"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AMWG_FEB22_DEMO_FILES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latin typeface="Arial"/>
                <a:cs typeface="Arial"/>
                <a:sym typeface="Arial"/>
              </a:rPr>
              <a:t>This PPT and related files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Rectangle 20">
            <a:extLst>
              <a:ext uri="{FF2B5EF4-FFF2-40B4-BE49-F238E27FC236}">
                <a16:creationId xmlns:a16="http://schemas.microsoft.com/office/drawing/2014/main" id="{1201494A-52CE-C149-B1C9-8349C48D13BE}"/>
              </a:ext>
            </a:extLst>
          </p:cNvPr>
          <p:cNvSpPr/>
          <p:nvPr/>
        </p:nvSpPr>
        <p:spPr>
          <a:xfrm>
            <a:off x="1304818" y="2373330"/>
            <a:ext cx="1561672" cy="369870"/>
          </a:xfrm>
          <a:prstGeom prst="rect">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8364884-AF4B-AA4F-B071-A61064055022}"/>
              </a:ext>
            </a:extLst>
          </p:cNvPr>
          <p:cNvSpPr txBox="1"/>
          <p:nvPr/>
        </p:nvSpPr>
        <p:spPr>
          <a:xfrm>
            <a:off x="0" y="2363617"/>
            <a:ext cx="1107996" cy="369332"/>
          </a:xfrm>
          <a:prstGeom prst="rect">
            <a:avLst/>
          </a:prstGeom>
          <a:noFill/>
        </p:spPr>
        <p:txBody>
          <a:bodyPr wrap="none" rtlCol="0">
            <a:spAutoFit/>
          </a:bodyPr>
          <a:lstStyle/>
          <a:p>
            <a:r>
              <a:rPr lang="en-US" dirty="0">
                <a:solidFill>
                  <a:schemeClr val="accent2">
                    <a:lumMod val="75000"/>
                  </a:schemeClr>
                </a:solidFill>
              </a:rPr>
              <a:t>Obsolete</a:t>
            </a:r>
          </a:p>
        </p:txBody>
      </p:sp>
      <p:sp>
        <p:nvSpPr>
          <p:cNvPr id="27" name="Right Arrow 26">
            <a:extLst>
              <a:ext uri="{FF2B5EF4-FFF2-40B4-BE49-F238E27FC236}">
                <a16:creationId xmlns:a16="http://schemas.microsoft.com/office/drawing/2014/main" id="{06807DDD-16F5-284E-8C4D-879609A70372}"/>
              </a:ext>
            </a:extLst>
          </p:cNvPr>
          <p:cNvSpPr/>
          <p:nvPr/>
        </p:nvSpPr>
        <p:spPr>
          <a:xfrm>
            <a:off x="1050426" y="2476845"/>
            <a:ext cx="449888" cy="17867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E48E2C-2A5E-8542-A287-67EAF784506D}"/>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
        <p:nvSpPr>
          <p:cNvPr id="29" name="TextBox 28">
            <a:extLst>
              <a:ext uri="{FF2B5EF4-FFF2-40B4-BE49-F238E27FC236}">
                <a16:creationId xmlns:a16="http://schemas.microsoft.com/office/drawing/2014/main" id="{EACB9F10-77D7-1141-B605-CF1532EBC41A}"/>
              </a:ext>
            </a:extLst>
          </p:cNvPr>
          <p:cNvSpPr txBox="1"/>
          <p:nvPr/>
        </p:nvSpPr>
        <p:spPr>
          <a:xfrm>
            <a:off x="8016979" y="4684200"/>
            <a:ext cx="3996248" cy="1477328"/>
          </a:xfrm>
          <a:prstGeom prst="rect">
            <a:avLst/>
          </a:prstGeom>
          <a:noFill/>
        </p:spPr>
        <p:txBody>
          <a:bodyPr wrap="square" rtlCol="0">
            <a:spAutoFit/>
          </a:bodyPr>
          <a:lstStyle/>
          <a:p>
            <a:r>
              <a:rPr lang="en-US" b="1" u="sng" dirty="0">
                <a:solidFill>
                  <a:schemeClr val="tx1">
                    <a:lumMod val="50000"/>
                  </a:schemeClr>
                </a:solidFill>
              </a:rPr>
              <a:t>NOTE:</a:t>
            </a:r>
            <a:r>
              <a:rPr lang="en-US" dirty="0">
                <a:solidFill>
                  <a:schemeClr val="tx1">
                    <a:lumMod val="50000"/>
                  </a:schemeClr>
                </a:solidFill>
              </a:rPr>
              <a:t> The pre-built executable </a:t>
            </a:r>
            <a:r>
              <a:rPr lang="en-US" dirty="0"/>
              <a:t>in </a:t>
            </a:r>
          </a:p>
          <a:p>
            <a:r>
              <a:rPr lang="en-US" dirty="0">
                <a:solidFill>
                  <a:schemeClr val="accent3">
                    <a:lumMod val="50000"/>
                  </a:schemeClr>
                </a:solidFill>
              </a:rPr>
              <a:t>       VRM_Editor/MAC_exe</a:t>
            </a:r>
          </a:p>
          <a:p>
            <a:r>
              <a:rPr lang="en-US" dirty="0">
                <a:solidFill>
                  <a:schemeClr val="tx1">
                    <a:lumMod val="50000"/>
                  </a:schemeClr>
                </a:solidFill>
              </a:rPr>
              <a:t>is an older version of the editor. This executable will not be updated or maintained.</a:t>
            </a:r>
          </a:p>
        </p:txBody>
      </p:sp>
    </p:spTree>
    <p:extLst>
      <p:ext uri="{BB962C8B-B14F-4D97-AF65-F5344CB8AC3E}">
        <p14:creationId xmlns:p14="http://schemas.microsoft.com/office/powerpoint/2010/main" val="6099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699F-F849-4048-8383-741A6D45C78A}"/>
              </a:ext>
            </a:extLst>
          </p:cNvPr>
          <p:cNvSpPr>
            <a:spLocks noGrp="1"/>
          </p:cNvSpPr>
          <p:nvPr>
            <p:ph type="title"/>
          </p:nvPr>
        </p:nvSpPr>
        <p:spPr>
          <a:xfrm>
            <a:off x="609600" y="274639"/>
            <a:ext cx="10972800" cy="360361"/>
          </a:xfrm>
        </p:spPr>
        <p:txBody>
          <a:bodyPr/>
          <a:lstStyle/>
          <a:p>
            <a:pPr algn="l"/>
            <a:r>
              <a:rPr lang="en-US" dirty="0"/>
              <a:t>Overview: The Demo_Files Directory</a:t>
            </a:r>
          </a:p>
        </p:txBody>
      </p:sp>
      <p:sp>
        <p:nvSpPr>
          <p:cNvPr id="5" name="TextBox 4">
            <a:extLst>
              <a:ext uri="{FF2B5EF4-FFF2-40B4-BE49-F238E27FC236}">
                <a16:creationId xmlns:a16="http://schemas.microsoft.com/office/drawing/2014/main" id="{81C20EAC-15C6-C044-9BEF-0815B944EF65}"/>
              </a:ext>
            </a:extLst>
          </p:cNvPr>
          <p:cNvSpPr txBox="1"/>
          <p:nvPr/>
        </p:nvSpPr>
        <p:spPr>
          <a:xfrm>
            <a:off x="5676552" y="829032"/>
            <a:ext cx="6210300"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DEMO </a:t>
            </a:r>
            <a:r>
              <a:rPr lang="en-US" sz="1400" kern="0" dirty="0">
                <a:solidFill>
                  <a:srgbClr val="000000"/>
                </a:solidFill>
                <a:latin typeface="Arial"/>
                <a:cs typeface="Arial"/>
                <a:sym typeface="Arial"/>
              </a:rPr>
              <a:t>files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There is not enough time to go thru beginning to end.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&lt;AMWG_DEMO_FEB22&gt; directory contains results from the step-by-step commands in the NOTES file.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We will go thru the sequence of commands and review what is being done at each point.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Users are encouraged to follow thru the steps and reproduce the results for this example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having successfully gone thru the process once, repeat the process with their own grid.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results in the &lt;AMWG_DEMO_FEB22&gt; directory can then be used as a reference if the user have and problems along the way to creating their new grid.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It is assumed that everyone has access to the glade and the NCAR compute environment.  Users in other environments will need to adjust scripts to access the relevant datasets on their compute environment.</a:t>
            </a:r>
          </a:p>
        </p:txBody>
      </p:sp>
      <p:sp>
        <p:nvSpPr>
          <p:cNvPr id="6" name="TextBox 5">
            <a:extLst>
              <a:ext uri="{FF2B5EF4-FFF2-40B4-BE49-F238E27FC236}">
                <a16:creationId xmlns:a16="http://schemas.microsoft.com/office/drawing/2014/main" id="{A356FD49-A122-D542-B516-86DA20C30DD2}"/>
              </a:ext>
            </a:extLst>
          </p:cNvPr>
          <p:cNvSpPr txBox="1"/>
          <p:nvPr/>
        </p:nvSpPr>
        <p:spPr>
          <a:xfrm>
            <a:off x="571500" y="721310"/>
            <a:ext cx="4648200" cy="504753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AMWG_DEMO_FEB22-NOTES</a:t>
            </a:r>
          </a:p>
          <a:p>
            <a:pPr lvl="0">
              <a:buClr>
                <a:srgbClr val="000000"/>
              </a:buClr>
            </a:pPr>
            <a:r>
              <a:rPr lang="en-US" sz="1400" kern="0" dirty="0">
                <a:solidFill>
                  <a:srgbClr val="000000"/>
                </a:solidFill>
                <a:cs typeface="Arial"/>
                <a:sym typeface="Arial"/>
              </a:rPr>
              <a:t>Contains the exact commands, step-by-step, used to create the files and run the example grid in the AMWG_DEMO_FEB22 directory. </a:t>
            </a:r>
          </a:p>
          <a:p>
            <a:pPr lvl="0">
              <a:buClr>
                <a:srgbClr val="000000"/>
              </a:buCl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lvl="0">
              <a:buClr>
                <a:srgbClr val="000000"/>
              </a:buClr>
            </a:pPr>
            <a:r>
              <a:rPr kumimoji="0" lang="en-US" sz="1400" b="0" i="0" u="none" strike="noStrike" kern="0" cap="none" spc="0" normalizeH="0" baseline="0" noProof="0" dirty="0">
                <a:ln>
                  <a:noFill/>
                </a:ln>
                <a:solidFill>
                  <a:srgbClr val="C00000"/>
                </a:solidFill>
                <a:effectLst/>
                <a:uLnTx/>
                <a:uFillTx/>
                <a:latin typeface="Arial"/>
                <a:cs typeface="Arial"/>
                <a:sym typeface="Arial"/>
              </a:rPr>
              <a:t>Img_SAMGRID01_1.png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Img_SAMGRID01_2.png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Img_SAMGRID01_3.png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Img_SAMGRID01_4.png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PNG files are screen shots that are referenced in the notes.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REFMAP_SAMGRID01_Z30-X21.nc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SAMGRID01_ne30x4_EXODUS.nc</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example refinement map and grid file for the South American refinement created using VRM_Editor.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TCreference.nc</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An example reference file for tropical cyclone tracks in the Atlantic basin.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REFMAP_SAMGRID01_Z30.7-X22.5-HALO.nc</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 variation of the South American refinement map.</a:t>
            </a:r>
          </a:p>
        </p:txBody>
      </p:sp>
      <p:sp>
        <p:nvSpPr>
          <p:cNvPr id="7" name="TextBox 6">
            <a:extLst>
              <a:ext uri="{FF2B5EF4-FFF2-40B4-BE49-F238E27FC236}">
                <a16:creationId xmlns:a16="http://schemas.microsoft.com/office/drawing/2014/main" id="{E261D680-6E55-FA46-B65F-AF7160C4B4A6}"/>
              </a:ext>
            </a:extLst>
          </p:cNvPr>
          <p:cNvSpPr txBox="1"/>
          <p:nvPr/>
        </p:nvSpPr>
        <p:spPr>
          <a:xfrm>
            <a:off x="1317538" y="6398695"/>
            <a:ext cx="2464136" cy="307777"/>
          </a:xfrm>
          <a:prstGeom prst="rect">
            <a:avLst/>
          </a:prstGeom>
          <a:noFill/>
        </p:spPr>
        <p:txBody>
          <a:bodyPr wrap="none" rtlCol="0">
            <a:spAutoFit/>
          </a:bodyPr>
          <a:lstStyle/>
          <a:p>
            <a:r>
              <a:rPr lang="en-US" sz="1400" dirty="0">
                <a:solidFill>
                  <a:schemeClr val="bg1"/>
                </a:solidFill>
              </a:rPr>
              <a:t>AMWG Winter Meeting 2022</a:t>
            </a:r>
          </a:p>
        </p:txBody>
      </p:sp>
    </p:spTree>
    <p:extLst>
      <p:ext uri="{BB962C8B-B14F-4D97-AF65-F5344CB8AC3E}">
        <p14:creationId xmlns:p14="http://schemas.microsoft.com/office/powerpoint/2010/main" val="1919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Title Page: NCAR - Blue Logo">
  <a:themeElements>
    <a:clrScheme name="NCAR UCAR">
      <a:dk1>
        <a:srgbClr val="000000"/>
      </a:dk1>
      <a:lt1>
        <a:srgbClr val="FFFFFF"/>
      </a:lt1>
      <a:dk2>
        <a:srgbClr val="1F3058"/>
      </a:dk2>
      <a:lt2>
        <a:srgbClr val="EEECE1"/>
      </a:lt2>
      <a:accent1>
        <a:srgbClr val="1A3141"/>
      </a:accent1>
      <a:accent2>
        <a:srgbClr val="456673"/>
      </a:accent2>
      <a:accent3>
        <a:srgbClr val="C45229"/>
      </a:accent3>
      <a:accent4>
        <a:srgbClr val="9F1B25"/>
      </a:accent4>
      <a:accent5>
        <a:srgbClr val="B36E25"/>
      </a:accent5>
      <a:accent6>
        <a:srgbClr val="555058"/>
      </a:accent6>
      <a:hlink>
        <a:srgbClr val="1F3058"/>
      </a:hlink>
      <a:folHlink>
        <a:srgbClr val="7C78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NCAR-Blue-BottomSwooshes">
  <a:themeElements>
    <a:clrScheme name="Custom 4">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1A658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CAR-Blue-BottomSwooshes">
  <a:themeElements>
    <a:clrScheme name="Custom 4">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1A658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NCAR-Blue-TopHeader">
  <a:themeElements>
    <a:clrScheme name="NCAR and UCAR">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BBD52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NCAR-Blue-BottomSwooshes">
  <a:themeElements>
    <a:clrScheme name="Custom 4">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1A658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NCAR-Blue-TopHeader">
  <a:themeElements>
    <a:clrScheme name="NCAR and UCAR">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BBD52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14606</Words>
  <Application>Microsoft Macintosh PowerPoint</Application>
  <PresentationFormat>Widescreen</PresentationFormat>
  <Paragraphs>1585</Paragraphs>
  <Slides>76</Slides>
  <Notes>38</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76</vt:i4>
      </vt:variant>
    </vt:vector>
  </HeadingPairs>
  <TitlesOfParts>
    <vt:vector size="87" baseType="lpstr">
      <vt:lpstr>Arial</vt:lpstr>
      <vt:lpstr>Calibri</vt:lpstr>
      <vt:lpstr>Helvetica Neue</vt:lpstr>
      <vt:lpstr>Menlo</vt:lpstr>
      <vt:lpstr>Trebuchet MS</vt:lpstr>
      <vt:lpstr>Title Page: NCAR - Blue Logo</vt:lpstr>
      <vt:lpstr>1_NCAR-Blue-BottomSwooshes</vt:lpstr>
      <vt:lpstr>NCAR-Blue-BottomSwooshes</vt:lpstr>
      <vt:lpstr>NCAR-Blue-TopHeader</vt:lpstr>
      <vt:lpstr>2_NCAR-Blue-BottomSwooshes</vt:lpstr>
      <vt:lpstr>1_NCAR-Blue-TopHeader</vt:lpstr>
      <vt:lpstr>PowerPoint Presentation</vt:lpstr>
      <vt:lpstr>PowerPoint Presentation</vt:lpstr>
      <vt:lpstr>VRM editor on Linux machine (casper) using remote desktop (VNC)</vt:lpstr>
      <vt:lpstr>PowerPoint Presentation</vt:lpstr>
      <vt:lpstr>Outline</vt:lpstr>
      <vt:lpstr>Overview: The Usage Scenario for VR Grids</vt:lpstr>
      <vt:lpstr>Overview: Adding a New Grid</vt:lpstr>
      <vt:lpstr>Overview: Contents of VRM_tools</vt:lpstr>
      <vt:lpstr>Overview: The Demo_Files Directory</vt:lpstr>
      <vt:lpstr>Overview: The Users Repository</vt:lpstr>
      <vt:lpstr>(1) Building Executables</vt:lpstr>
      <vt:lpstr>(1) Building Executables</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PowerPoint Presentation</vt:lpstr>
      <vt:lpstr>PowerPoint Presentation</vt:lpstr>
      <vt:lpstr>PowerPoint Presentation</vt:lpstr>
      <vt:lpstr>PowerPoint Presentation</vt:lpstr>
      <vt:lpstr>(2) Creating a New Grid</vt:lpstr>
      <vt:lpstr>(2) Creating a New Grid</vt:lpstr>
      <vt:lpstr>(2) Creating a New Grid</vt:lpstr>
      <vt:lpstr>(2) Creating a New Grid</vt:lpstr>
      <vt:lpstr>(2) Creating a New Grid</vt:lpstr>
      <vt:lpstr>(2) Creating a New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Creating a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(4) Installing The New Grid</vt:lpstr>
      <vt:lpstr>(5) Establishing Defaults</vt:lpstr>
      <vt:lpstr>(5)  Establishing Defaults</vt:lpstr>
      <vt:lpstr>(5)  Establishing Defaults</vt:lpstr>
      <vt:lpstr>(5) Establishing Defaults</vt:lpstr>
      <vt:lpstr>PowerPoint Presentation</vt:lpstr>
      <vt:lpstr>Resources</vt:lpstr>
      <vt:lpstr>(6) Additional Steps</vt:lpstr>
      <vt:lpstr>(6) Additional Steps</vt:lpstr>
      <vt:lpstr>(6) Additional Steps</vt:lpstr>
      <vt:lpstr>(6) Additional Steps</vt:lpstr>
      <vt:lpstr>(6) Additional Steps</vt:lpstr>
      <vt:lpstr>(6) Additional Steps</vt:lpstr>
      <vt:lpstr>(6) Additional Steps</vt:lpstr>
      <vt:lpstr>Maintaining Your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Callaghan</dc:creator>
  <cp:lastModifiedBy>Patrick Callaghan</cp:lastModifiedBy>
  <cp:revision>10</cp:revision>
  <cp:lastPrinted>2022-02-10T16:48:53Z</cp:lastPrinted>
  <dcterms:created xsi:type="dcterms:W3CDTF">2022-02-10T00:42:59Z</dcterms:created>
  <dcterms:modified xsi:type="dcterms:W3CDTF">2022-02-10T19:15:12Z</dcterms:modified>
</cp:coreProperties>
</file>